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8" r:id="rId4"/>
    <p:sldMasterId id="2147483696" r:id="rId5"/>
    <p:sldMasterId id="2147483714" r:id="rId6"/>
    <p:sldMasterId id="2147483732" r:id="rId7"/>
  </p:sldMasterIdLst>
  <p:notesMasterIdLst>
    <p:notesMasterId r:id="rId9"/>
  </p:notesMasterIdLst>
  <p:sldIdLst>
    <p:sldId id="257" r:id="rId8"/>
    <p:sldId id="260" r:id="rId10"/>
    <p:sldId id="290" r:id="rId11"/>
    <p:sldId id="291" r:id="rId12"/>
    <p:sldId id="259" r:id="rId13"/>
    <p:sldId id="261" r:id="rId14"/>
    <p:sldId id="292" r:id="rId15"/>
    <p:sldId id="288" r:id="rId16"/>
    <p:sldId id="289" r:id="rId17"/>
    <p:sldId id="293" r:id="rId18"/>
    <p:sldId id="295" r:id="rId19"/>
    <p:sldId id="296" r:id="rId20"/>
    <p:sldId id="297" r:id="rId21"/>
    <p:sldId id="298" r:id="rId22"/>
    <p:sldId id="299" r:id="rId23"/>
    <p:sldId id="301" r:id="rId24"/>
    <p:sldId id="262" r:id="rId25"/>
    <p:sldId id="263" r:id="rId26"/>
    <p:sldId id="294"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935F7FA-1D5F-4B60-8689-4C8381B1CEDC}" type="doc">
      <dgm:prSet loTypeId="urn:microsoft.com/office/officeart/2005/8/layout/vList2#1" loCatId="list" qsTypeId="urn:microsoft.com/office/officeart/2005/8/quickstyle/simple1#2" qsCatId="simple" csTypeId="urn:microsoft.com/office/officeart/2005/8/colors/accent1_2#2" csCatId="accent1" phldr="0"/>
      <dgm:spPr/>
      <dgm:t>
        <a:bodyPr/>
        <a:lstStyle/>
        <a:p>
          <a:endParaRPr lang="zh-CN" altLang="en-US"/>
        </a:p>
      </dgm:t>
    </dgm:pt>
    <dgm:pt modelId="{EA9490CF-B859-4141-837A-1D4A6746AA49}">
      <dgm:prSet phldrT="[文本]" phldr="0" custT="0"/>
      <dgm:spPr/>
      <dgm:t>
        <a:bodyPr vert="horz" wrap="square"/>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a:lnSpc>
              <a:spcPct val="100000"/>
            </a:lnSpc>
            <a:spcBef>
              <a:spcPct val="0"/>
            </a:spcBef>
            <a:spcAft>
              <a:spcPct val="35000"/>
            </a:spcAft>
          </a:pPr>
          <a:r>
            <a:rPr lang="en-US" altLang="zh-CN"/>
            <a:t>Advertisement for Service</a:t>
          </a:r>
        </a:p>
      </dgm:t>
    </dgm:pt>
    <dgm:pt modelId="{182DCE9F-4626-4193-B2B4-0CCF25747DA8}" cxnId="{27443EF0-5072-4E6C-97F7-2F82639ACE34}" type="parTrans">
      <dgm:prSet/>
      <dgm:spPr/>
      <dgm:t>
        <a:bodyPr/>
        <a:lstStyle/>
        <a:p>
          <a:endParaRPr lang="zh-CN" altLang="en-US"/>
        </a:p>
      </dgm:t>
    </dgm:pt>
    <dgm:pt modelId="{20E57596-7E32-460F-85A2-AA181D20A67B}" cxnId="{27443EF0-5072-4E6C-97F7-2F82639ACE34}" type="sibTrans">
      <dgm:prSet/>
      <dgm:spPr/>
      <dgm:t>
        <a:bodyPr/>
        <a:lstStyle/>
        <a:p>
          <a:endParaRPr lang="zh-CN" altLang="en-US"/>
        </a:p>
      </dgm:t>
    </dgm:pt>
    <dgm:pt modelId="{E2F866C8-322C-47A7-B633-703C4112826F}">
      <dgm:prSet phldrT="[文本]" phldr="0" custT="1"/>
      <dgm:spPr/>
      <dgm:t>
        <a:bodyPr vert="horz" wrap="square"/>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a:lnSpc>
              <a:spcPct val="100000"/>
            </a:lnSpc>
            <a:spcBef>
              <a:spcPct val="0"/>
            </a:spcBef>
            <a:spcAft>
              <a:spcPct val="20000"/>
            </a:spcAft>
          </a:pPr>
          <a:r>
            <a:rPr lang="en-US" altLang="zh-CN" sz="2800"/>
            <a:t>Hotel,Entertainment(like Massage)</a:t>
          </a:r>
        </a:p>
      </dgm:t>
    </dgm:pt>
    <dgm:pt modelId="{9E81CED7-86DC-4713-AF35-B4B8640352B8}" cxnId="{A49E766F-D2CF-4934-9FB5-24904E126991}" type="parTrans">
      <dgm:prSet/>
      <dgm:spPr/>
      <dgm:t>
        <a:bodyPr/>
        <a:lstStyle/>
        <a:p>
          <a:endParaRPr lang="zh-CN" altLang="en-US"/>
        </a:p>
      </dgm:t>
    </dgm:pt>
    <dgm:pt modelId="{B29B00E5-D3BA-4D5C-890D-999070FEB1C1}" cxnId="{A49E766F-D2CF-4934-9FB5-24904E126991}" type="sibTrans">
      <dgm:prSet/>
      <dgm:spPr/>
      <dgm:t>
        <a:bodyPr/>
        <a:lstStyle/>
        <a:p>
          <a:endParaRPr lang="zh-CN" altLang="en-US"/>
        </a:p>
      </dgm:t>
    </dgm:pt>
    <dgm:pt modelId="{694CA7C6-15F6-4B47-8E24-FE5C56E26217}">
      <dgm:prSet phldrT="[文本]" phldr="0" custT="0"/>
      <dgm:spPr/>
      <dgm:t>
        <a:bodyPr vert="horz" wrap="square"/>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a:lnSpc>
              <a:spcPct val="100000"/>
            </a:lnSpc>
            <a:spcBef>
              <a:spcPct val="0"/>
            </a:spcBef>
            <a:spcAft>
              <a:spcPct val="35000"/>
            </a:spcAft>
          </a:pPr>
          <a:r>
            <a:rPr lang="en-US" altLang="zh-CN"/>
            <a:t>Advertisement for products</a:t>
          </a:r>
        </a:p>
      </dgm:t>
    </dgm:pt>
    <dgm:pt modelId="{DD6AD0C1-F31D-45FC-B3EE-30CC8DA6BB12}" cxnId="{502A54ED-5BEA-4A59-8AC3-197F57CB9E07}" type="parTrans">
      <dgm:prSet/>
      <dgm:spPr/>
      <dgm:t>
        <a:bodyPr/>
        <a:lstStyle/>
        <a:p>
          <a:endParaRPr lang="zh-CN" altLang="en-US"/>
        </a:p>
      </dgm:t>
    </dgm:pt>
    <dgm:pt modelId="{2479F4EA-2543-4E1B-9F8F-C548098DF679}" cxnId="{502A54ED-5BEA-4A59-8AC3-197F57CB9E07}" type="sibTrans">
      <dgm:prSet/>
      <dgm:spPr/>
      <dgm:t>
        <a:bodyPr/>
        <a:lstStyle/>
        <a:p>
          <a:endParaRPr lang="zh-CN" altLang="en-US"/>
        </a:p>
      </dgm:t>
    </dgm:pt>
    <dgm:pt modelId="{5BDF3335-0B07-4A07-85F7-BEF0E4DD57D4}">
      <dgm:prSet phldrT="[文本]" phldr="0" custT="1"/>
      <dgm:spPr/>
      <dgm:t>
        <a:bodyPr vert="horz" wrap="square"/>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a:lnSpc>
              <a:spcPct val="100000"/>
            </a:lnSpc>
            <a:spcBef>
              <a:spcPct val="0"/>
            </a:spcBef>
            <a:spcAft>
              <a:spcPct val="20000"/>
            </a:spcAft>
          </a:pPr>
          <a:r>
            <a:rPr lang="en-US" altLang="zh-CN" sz="2800"/>
            <a:t>Gourment,Cosmetic</a:t>
          </a:r>
        </a:p>
      </dgm:t>
    </dgm:pt>
    <dgm:pt modelId="{3D8C5A5F-5449-40E0-9968-B2A24CD48D59}" cxnId="{369491EF-8050-4F48-889C-36B5B54391EF}" type="parTrans">
      <dgm:prSet/>
      <dgm:spPr/>
      <dgm:t>
        <a:bodyPr/>
        <a:lstStyle/>
        <a:p>
          <a:endParaRPr lang="zh-CN" altLang="en-US"/>
        </a:p>
      </dgm:t>
    </dgm:pt>
    <dgm:pt modelId="{C3EB0B90-7374-4F49-877F-E5A518A11115}" cxnId="{369491EF-8050-4F48-889C-36B5B54391EF}" type="sibTrans">
      <dgm:prSet/>
      <dgm:spPr/>
      <dgm:t>
        <a:bodyPr/>
        <a:lstStyle/>
        <a:p>
          <a:endParaRPr lang="zh-CN" altLang="en-US"/>
        </a:p>
      </dgm:t>
    </dgm:pt>
    <dgm:pt modelId="{7EBC2B5E-0208-4570-99BE-61F14D8CFDE7}" type="pres">
      <dgm:prSet presAssocID="{4935F7FA-1D5F-4B60-8689-4C8381B1CEDC}" presName="linear" presStyleCnt="0">
        <dgm:presLayoutVars>
          <dgm:animLvl val="lvl"/>
          <dgm:resizeHandles val="exact"/>
        </dgm:presLayoutVars>
      </dgm:prSet>
      <dgm:spPr/>
      <dgm:t>
        <a:bodyPr/>
        <a:lstStyle/>
        <a:p>
          <a:endParaRPr lang="en-US"/>
        </a:p>
      </dgm:t>
    </dgm:pt>
    <dgm:pt modelId="{3E62794C-1607-4733-ADCA-906674A22343}" type="pres">
      <dgm:prSet presAssocID="{EA9490CF-B859-4141-837A-1D4A6746AA49}" presName="parentText" presStyleLbl="node1" presStyleIdx="0" presStyleCnt="2">
        <dgm:presLayoutVars>
          <dgm:chMax val="0"/>
          <dgm:bulletEnabled val="1"/>
        </dgm:presLayoutVars>
      </dgm:prSet>
      <dgm:spPr/>
      <dgm:t>
        <a:bodyPr/>
        <a:lstStyle/>
        <a:p>
          <a:endParaRPr lang="en-US"/>
        </a:p>
      </dgm:t>
    </dgm:pt>
    <dgm:pt modelId="{3B57A0D3-8728-40A5-B79E-F7D5C3A120C7}" type="pres">
      <dgm:prSet presAssocID="{EA9490CF-B859-4141-837A-1D4A6746AA49}" presName="childText" presStyleLbl="revTx" presStyleIdx="0" presStyleCnt="2">
        <dgm:presLayoutVars>
          <dgm:bulletEnabled val="1"/>
        </dgm:presLayoutVars>
      </dgm:prSet>
      <dgm:spPr/>
      <dgm:t>
        <a:bodyPr/>
        <a:lstStyle/>
        <a:p>
          <a:endParaRPr lang="en-US"/>
        </a:p>
      </dgm:t>
    </dgm:pt>
    <dgm:pt modelId="{16F3467F-589A-42D1-9134-3E95797766A2}" type="pres">
      <dgm:prSet presAssocID="{694CA7C6-15F6-4B47-8E24-FE5C56E26217}" presName="parentText" presStyleLbl="node1" presStyleIdx="1" presStyleCnt="2">
        <dgm:presLayoutVars>
          <dgm:chMax val="0"/>
          <dgm:bulletEnabled val="1"/>
        </dgm:presLayoutVars>
      </dgm:prSet>
      <dgm:spPr/>
      <dgm:t>
        <a:bodyPr/>
        <a:lstStyle/>
        <a:p>
          <a:endParaRPr lang="en-US"/>
        </a:p>
      </dgm:t>
    </dgm:pt>
    <dgm:pt modelId="{50C6C0C8-D2B1-4ACB-B170-96A2C2FB0436}" type="pres">
      <dgm:prSet presAssocID="{694CA7C6-15F6-4B47-8E24-FE5C56E26217}" presName="childText" presStyleLbl="revTx" presStyleIdx="1" presStyleCnt="2">
        <dgm:presLayoutVars>
          <dgm:bulletEnabled val="1"/>
        </dgm:presLayoutVars>
      </dgm:prSet>
      <dgm:spPr/>
      <dgm:t>
        <a:bodyPr/>
        <a:lstStyle/>
        <a:p>
          <a:endParaRPr lang="en-US"/>
        </a:p>
      </dgm:t>
    </dgm:pt>
  </dgm:ptLst>
  <dgm:cxnLst>
    <dgm:cxn modelId="{369491EF-8050-4F48-889C-36B5B54391EF}" srcId="{694CA7C6-15F6-4B47-8E24-FE5C56E26217}" destId="{5BDF3335-0B07-4A07-85F7-BEF0E4DD57D4}" srcOrd="0" destOrd="0" parTransId="{3D8C5A5F-5449-40E0-9968-B2A24CD48D59}" sibTransId="{C3EB0B90-7374-4F49-877F-E5A518A11115}"/>
    <dgm:cxn modelId="{502A54ED-5BEA-4A59-8AC3-197F57CB9E07}" srcId="{4935F7FA-1D5F-4B60-8689-4C8381B1CEDC}" destId="{694CA7C6-15F6-4B47-8E24-FE5C56E26217}" srcOrd="1" destOrd="0" parTransId="{DD6AD0C1-F31D-45FC-B3EE-30CC8DA6BB12}" sibTransId="{2479F4EA-2543-4E1B-9F8F-C548098DF679}"/>
    <dgm:cxn modelId="{27443EF0-5072-4E6C-97F7-2F82639ACE34}" srcId="{4935F7FA-1D5F-4B60-8689-4C8381B1CEDC}" destId="{EA9490CF-B859-4141-837A-1D4A6746AA49}" srcOrd="0" destOrd="0" parTransId="{182DCE9F-4626-4193-B2B4-0CCF25747DA8}" sibTransId="{20E57596-7E32-460F-85A2-AA181D20A67B}"/>
    <dgm:cxn modelId="{D376DC39-2CEF-49E7-B602-5003FD0B1339}" type="presOf" srcId="{5BDF3335-0B07-4A07-85F7-BEF0E4DD57D4}" destId="{50C6C0C8-D2B1-4ACB-B170-96A2C2FB0436}" srcOrd="0" destOrd="0" presId="urn:microsoft.com/office/officeart/2005/8/layout/vList2#1"/>
    <dgm:cxn modelId="{22CA3B71-21DB-403C-9349-65E283EF8132}" type="presOf" srcId="{E2F866C8-322C-47A7-B633-703C4112826F}" destId="{3B57A0D3-8728-40A5-B79E-F7D5C3A120C7}" srcOrd="0" destOrd="0" presId="urn:microsoft.com/office/officeart/2005/8/layout/vList2#1"/>
    <dgm:cxn modelId="{A5C77C0B-A426-4636-B288-2AFF443FE631}" type="presOf" srcId="{EA9490CF-B859-4141-837A-1D4A6746AA49}" destId="{3E62794C-1607-4733-ADCA-906674A22343}" srcOrd="0" destOrd="0" presId="urn:microsoft.com/office/officeart/2005/8/layout/vList2#1"/>
    <dgm:cxn modelId="{8EFC1024-AB8C-4A0B-A0EB-9C1D19B4AB2F}" type="presOf" srcId="{4935F7FA-1D5F-4B60-8689-4C8381B1CEDC}" destId="{7EBC2B5E-0208-4570-99BE-61F14D8CFDE7}" srcOrd="0" destOrd="0" presId="urn:microsoft.com/office/officeart/2005/8/layout/vList2#1"/>
    <dgm:cxn modelId="{EEC59F22-6CA8-42F1-856E-C2252FDCAACC}" type="presOf" srcId="{694CA7C6-15F6-4B47-8E24-FE5C56E26217}" destId="{16F3467F-589A-42D1-9134-3E95797766A2}" srcOrd="0" destOrd="0" presId="urn:microsoft.com/office/officeart/2005/8/layout/vList2#1"/>
    <dgm:cxn modelId="{A49E766F-D2CF-4934-9FB5-24904E126991}" srcId="{EA9490CF-B859-4141-837A-1D4A6746AA49}" destId="{E2F866C8-322C-47A7-B633-703C4112826F}" srcOrd="0" destOrd="0" parTransId="{9E81CED7-86DC-4713-AF35-B4B8640352B8}" sibTransId="{B29B00E5-D3BA-4D5C-890D-999070FEB1C1}"/>
    <dgm:cxn modelId="{C96B9FBF-7826-43D7-AC2C-2E282559FCE4}" type="presParOf" srcId="{7EBC2B5E-0208-4570-99BE-61F14D8CFDE7}" destId="{3E62794C-1607-4733-ADCA-906674A22343}" srcOrd="0" destOrd="0" presId="urn:microsoft.com/office/officeart/2005/8/layout/vList2#1"/>
    <dgm:cxn modelId="{8781F8B7-2363-41F5-A18E-D3F8B0CD9EDD}" type="presParOf" srcId="{7EBC2B5E-0208-4570-99BE-61F14D8CFDE7}" destId="{3B57A0D3-8728-40A5-B79E-F7D5C3A120C7}" srcOrd="1" destOrd="0" presId="urn:microsoft.com/office/officeart/2005/8/layout/vList2#1"/>
    <dgm:cxn modelId="{4DDCB062-4A68-47CB-A3BA-1123B181E697}" type="presParOf" srcId="{7EBC2B5E-0208-4570-99BE-61F14D8CFDE7}" destId="{16F3467F-589A-42D1-9134-3E95797766A2}" srcOrd="2" destOrd="0" presId="urn:microsoft.com/office/officeart/2005/8/layout/vList2#1"/>
    <dgm:cxn modelId="{9DD10D1E-55CC-490F-86F6-58CFB220FF39}" type="presParOf" srcId="{7EBC2B5E-0208-4570-99BE-61F14D8CFDE7}" destId="{50C6C0C8-D2B1-4ACB-B170-96A2C2FB0436}" srcOrd="3" destOrd="0" presId="urn:microsoft.com/office/officeart/2005/8/layout/vList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473950" cy="4817110"/>
        <a:chOff x="0" y="0"/>
        <a:chExt cx="7473950" cy="4817110"/>
      </a:xfrm>
    </dsp:grpSpPr>
    <dsp:sp modelId="{3E62794C-1607-4733-ADCA-906674A22343}">
      <dsp:nvSpPr>
        <dsp:cNvPr id="3" name="圆角矩形 2"/>
        <dsp:cNvSpPr/>
      </dsp:nvSpPr>
      <dsp:spPr bwMode="white">
        <a:xfrm>
          <a:off x="0" y="391300"/>
          <a:ext cx="7473950" cy="122237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82879" tIns="182879" rIns="182879" bIns="182879" anchor="ctr"/>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altLang="zh-CN"/>
            <a:t>Advertisement for Service</a:t>
          </a:r>
        </a:p>
      </dsp:txBody>
      <dsp:txXfrm>
        <a:off x="0" y="391300"/>
        <a:ext cx="7473950" cy="1222375"/>
      </dsp:txXfrm>
    </dsp:sp>
    <dsp:sp modelId="{3B57A0D3-8728-40A5-B79E-F7D5C3A120C7}">
      <dsp:nvSpPr>
        <dsp:cNvPr id="4" name="矩形 3"/>
        <dsp:cNvSpPr/>
      </dsp:nvSpPr>
      <dsp:spPr bwMode="white">
        <a:xfrm>
          <a:off x="0" y="1613675"/>
          <a:ext cx="7473950" cy="79488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37297" tIns="35560" rIns="199136" bIns="35560"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marL="285750" lvl="1" indent="-285750">
            <a:lnSpc>
              <a:spcPct val="100000"/>
            </a:lnSpc>
            <a:spcBef>
              <a:spcPct val="0"/>
            </a:spcBef>
            <a:spcAft>
              <a:spcPct val="20000"/>
            </a:spcAft>
            <a:buChar char="•"/>
          </a:pPr>
          <a:r>
            <a:rPr lang="en-US" altLang="zh-CN" sz="2800">
              <a:solidFill>
                <a:schemeClr val="tx1"/>
              </a:solidFill>
            </a:rPr>
            <a:t>Hotel,Entertainment(like Massage)</a:t>
          </a:r>
          <a:endParaRPr>
            <a:solidFill>
              <a:schemeClr val="tx1"/>
            </a:solidFill>
          </a:endParaRPr>
        </a:p>
      </dsp:txBody>
      <dsp:txXfrm>
        <a:off x="0" y="1613675"/>
        <a:ext cx="7473950" cy="794880"/>
      </dsp:txXfrm>
    </dsp:sp>
    <dsp:sp modelId="{16F3467F-589A-42D1-9134-3E95797766A2}">
      <dsp:nvSpPr>
        <dsp:cNvPr id="5" name="圆角矩形 4"/>
        <dsp:cNvSpPr/>
      </dsp:nvSpPr>
      <dsp:spPr bwMode="white">
        <a:xfrm>
          <a:off x="0" y="2408555"/>
          <a:ext cx="7473950" cy="1222375"/>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82879" tIns="182879" rIns="182879" bIns="182879" anchor="ctr"/>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altLang="zh-CN"/>
            <a:t>Advertisement for products</a:t>
          </a:r>
        </a:p>
      </dsp:txBody>
      <dsp:txXfrm>
        <a:off x="0" y="2408555"/>
        <a:ext cx="7473950" cy="1222375"/>
      </dsp:txXfrm>
    </dsp:sp>
    <dsp:sp modelId="{50C6C0C8-D2B1-4ACB-B170-96A2C2FB0436}">
      <dsp:nvSpPr>
        <dsp:cNvPr id="6" name="矩形 5"/>
        <dsp:cNvSpPr/>
      </dsp:nvSpPr>
      <dsp:spPr bwMode="white">
        <a:xfrm>
          <a:off x="0" y="3630930"/>
          <a:ext cx="7473950" cy="79488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37297" tIns="35560" rIns="199136" bIns="35560"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marL="285750" lvl="1" indent="-285750">
            <a:lnSpc>
              <a:spcPct val="100000"/>
            </a:lnSpc>
            <a:spcBef>
              <a:spcPct val="0"/>
            </a:spcBef>
            <a:spcAft>
              <a:spcPct val="20000"/>
            </a:spcAft>
            <a:buChar char="•"/>
          </a:pPr>
          <a:r>
            <a:rPr lang="en-US" altLang="zh-CN" sz="2800">
              <a:solidFill>
                <a:schemeClr val="tx1"/>
              </a:solidFill>
            </a:rPr>
            <a:t>Gourment,Cosmetic</a:t>
          </a:r>
          <a:endParaRPr>
            <a:solidFill>
              <a:schemeClr val="tx1"/>
            </a:solidFill>
          </a:endParaRPr>
        </a:p>
      </dsp:txBody>
      <dsp:txXfrm>
        <a:off x="0" y="3630930"/>
        <a:ext cx="7473950" cy="794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FC321-869A-4D40-91B4-B67817BBD39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F2212-BF06-42A7-B163-C57DA333661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1F2F81C-42B3-4308-8485-C2774C876ACC}" type="slidenum">
              <a:rPr lang="en-US" smtClean="0">
                <a:solidFill>
                  <a:prstClr val="black"/>
                </a:solidFill>
              </a:rPr>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p:txBody>
          <a:bodyPr/>
          <a:lstStyle/>
          <a:p>
            <a:fld id="{B1F2F81C-42B3-4308-8485-C2774C876ACC}" type="slidenum">
              <a:rPr 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1F2F81C-42B3-4308-8485-C2774C876ACC}" type="slidenum">
              <a:rPr lang="en-US">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1F2F81C-42B3-4308-8485-C2774C876ACC}" type="slidenum">
              <a:rPr lang="en-US">
                <a:solidFill>
                  <a:prstClr val="black"/>
                </a:solidFill>
              </a:rPr>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BFC30B1-2EFF-43D8-94CF-66003C9996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BFC30B1-2EFF-43D8-94CF-66003C9996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BFC30B1-2EFF-43D8-94CF-66003C9996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5256" y="1447802"/>
            <a:ext cx="8827957"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5256" y="4777380"/>
            <a:ext cx="8827957"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258" y="2861735"/>
            <a:ext cx="8827956"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601" y="2060577"/>
            <a:ext cx="4397484"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655967" y="2056093"/>
            <a:ext cx="4397487"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600" y="1905000"/>
            <a:ext cx="439748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03601"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655969" y="1905000"/>
            <a:ext cx="439748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655969"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5" y="1447800"/>
            <a:ext cx="3401949"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5863" y="1447800"/>
            <a:ext cx="5197351"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55255" y="3129282"/>
            <a:ext cx="3401949"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BFC30B1-2EFF-43D8-94CF-66003C9996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208" y="1854192"/>
            <a:ext cx="5094232"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51357" y="1143000"/>
            <a:ext cx="320123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5" y="3657600"/>
            <a:ext cx="5086304"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8" y="4800587"/>
            <a:ext cx="8827956"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5256" y="685800"/>
            <a:ext cx="8827957"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7" y="5367325"/>
            <a:ext cx="882795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6" y="1447800"/>
            <a:ext cx="8827957"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5256" y="3657600"/>
            <a:ext cx="8827957"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5213" y="1447800"/>
            <a:ext cx="800139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904" y="3771174"/>
            <a:ext cx="7281545"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 name="Text Placeholder 3"/>
          <p:cNvSpPr>
            <a:spLocks noGrp="1"/>
          </p:cNvSpPr>
          <p:nvPr>
            <p:ph type="body" sz="half" idx="2"/>
          </p:nvPr>
        </p:nvSpPr>
        <p:spPr>
          <a:xfrm>
            <a:off x="1155256" y="4350657"/>
            <a:ext cx="8827957"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
        <p:nvSpPr>
          <p:cNvPr id="12" name="TextBox 11"/>
          <p:cNvSpPr txBox="1"/>
          <p:nvPr/>
        </p:nvSpPr>
        <p:spPr>
          <a:xfrm>
            <a:off x="898530" y="971253"/>
            <a:ext cx="80212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r>
              <a:rPr lang="en-US" sz="12200" dirty="0">
                <a:solidFill>
                  <a:srgbClr val="1E5155">
                    <a:lumMod val="40000"/>
                    <a:lumOff val="60000"/>
                  </a:srgbClr>
                </a:solidFill>
              </a:rPr>
              <a:t>“</a:t>
            </a:r>
            <a:endParaRPr lang="en-US" sz="12200" dirty="0">
              <a:solidFill>
                <a:srgbClr val="1E5155">
                  <a:lumMod val="40000"/>
                  <a:lumOff val="60000"/>
                </a:srgbClr>
              </a:solidFill>
            </a:endParaRPr>
          </a:p>
        </p:txBody>
      </p:sp>
      <p:sp>
        <p:nvSpPr>
          <p:cNvPr id="15" name="TextBox 14"/>
          <p:cNvSpPr txBox="1"/>
          <p:nvPr/>
        </p:nvSpPr>
        <p:spPr>
          <a:xfrm>
            <a:off x="9332921" y="2613787"/>
            <a:ext cx="80212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r>
              <a:rPr lang="en-US" sz="12200" dirty="0">
                <a:solidFill>
                  <a:srgbClr val="1E5155">
                    <a:lumMod val="40000"/>
                    <a:lumOff val="60000"/>
                  </a:srgbClr>
                </a:solidFill>
              </a:rPr>
              <a:t>”</a:t>
            </a:r>
            <a:endParaRPr lang="en-US" sz="12200" dirty="0">
              <a:solidFill>
                <a:srgbClr val="1E5155">
                  <a:lumMod val="40000"/>
                  <a:lumOff val="60000"/>
                </a:srgb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5255" y="3124201"/>
            <a:ext cx="88279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3113" y="1981200"/>
            <a:ext cx="294763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652633" y="2667000"/>
            <a:ext cx="292811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84672" y="1981200"/>
            <a:ext cx="293700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3874116" y="2667000"/>
            <a:ext cx="294756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6556" y="1981200"/>
            <a:ext cx="2932877"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126556" y="2667000"/>
            <a:ext cx="2932877"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372711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404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633" y="4250949"/>
            <a:ext cx="294081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9" name="Picture Placeholder 2"/>
          <p:cNvSpPr>
            <a:spLocks noGrp="1" noChangeAspect="1"/>
          </p:cNvSpPr>
          <p:nvPr>
            <p:ph type="pic" idx="15"/>
          </p:nvPr>
        </p:nvSpPr>
        <p:spPr>
          <a:xfrm>
            <a:off x="652633" y="2209800"/>
            <a:ext cx="294081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633" y="4827213"/>
            <a:ext cx="294081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90389" y="4250949"/>
            <a:ext cx="293128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0" name="Picture Placeholder 2"/>
          <p:cNvSpPr>
            <a:spLocks noGrp="1" noChangeAspect="1"/>
          </p:cNvSpPr>
          <p:nvPr>
            <p:ph type="pic" idx="21"/>
          </p:nvPr>
        </p:nvSpPr>
        <p:spPr>
          <a:xfrm>
            <a:off x="3890388" y="2209800"/>
            <a:ext cx="293128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9035" y="4827212"/>
            <a:ext cx="29351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6556" y="4250949"/>
            <a:ext cx="2932877"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1" name="Picture Placeholder 2"/>
          <p:cNvSpPr>
            <a:spLocks noGrp="1" noChangeAspect="1"/>
          </p:cNvSpPr>
          <p:nvPr>
            <p:ph type="pic" idx="22"/>
          </p:nvPr>
        </p:nvSpPr>
        <p:spPr>
          <a:xfrm>
            <a:off x="7126555" y="2209800"/>
            <a:ext cx="2932877"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6433" y="4827210"/>
            <a:ext cx="293676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9" name="Straight Connector 18"/>
          <p:cNvCxnSpPr/>
          <p:nvPr/>
        </p:nvCxnSpPr>
        <p:spPr>
          <a:xfrm>
            <a:off x="372711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404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6377" y="430215"/>
            <a:ext cx="1753057"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633" y="773205"/>
            <a:ext cx="7425083" cy="548313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5256" y="1447802"/>
            <a:ext cx="8827957"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5256" y="4777380"/>
            <a:ext cx="8827957"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BFC30B1-2EFF-43D8-94CF-66003C9996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258" y="2861735"/>
            <a:ext cx="8827956"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601" y="2060577"/>
            <a:ext cx="4397484"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655967" y="2056093"/>
            <a:ext cx="4397487"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600" y="1905000"/>
            <a:ext cx="439748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03601"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655969" y="1905000"/>
            <a:ext cx="439748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655969"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5" y="1447800"/>
            <a:ext cx="3401949"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5863" y="1447800"/>
            <a:ext cx="5197351"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55255" y="3129282"/>
            <a:ext cx="3401949"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208" y="1854192"/>
            <a:ext cx="5094232"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51357" y="1143000"/>
            <a:ext cx="320123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5" y="3657600"/>
            <a:ext cx="5086304"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8" y="4800587"/>
            <a:ext cx="8827956"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5256" y="685800"/>
            <a:ext cx="8827957"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7" y="5367325"/>
            <a:ext cx="882795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6" y="1447800"/>
            <a:ext cx="8827957"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5256" y="3657600"/>
            <a:ext cx="8827957"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BFC30B1-2EFF-43D8-94CF-66003C9996D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5213" y="1447800"/>
            <a:ext cx="800139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904" y="3771174"/>
            <a:ext cx="7281545"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 name="Text Placeholder 3"/>
          <p:cNvSpPr>
            <a:spLocks noGrp="1"/>
          </p:cNvSpPr>
          <p:nvPr>
            <p:ph type="body" sz="half" idx="2"/>
          </p:nvPr>
        </p:nvSpPr>
        <p:spPr>
          <a:xfrm>
            <a:off x="1155256" y="4350657"/>
            <a:ext cx="8827957"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
        <p:nvSpPr>
          <p:cNvPr id="12" name="TextBox 11"/>
          <p:cNvSpPr txBox="1"/>
          <p:nvPr/>
        </p:nvSpPr>
        <p:spPr>
          <a:xfrm>
            <a:off x="898530" y="971253"/>
            <a:ext cx="80212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r>
              <a:rPr lang="en-US" sz="12200" dirty="0">
                <a:solidFill>
                  <a:srgbClr val="1E5155">
                    <a:lumMod val="40000"/>
                    <a:lumOff val="60000"/>
                  </a:srgbClr>
                </a:solidFill>
              </a:rPr>
              <a:t>“</a:t>
            </a:r>
            <a:endParaRPr lang="en-US" sz="12200" dirty="0">
              <a:solidFill>
                <a:srgbClr val="1E5155">
                  <a:lumMod val="40000"/>
                  <a:lumOff val="60000"/>
                </a:srgbClr>
              </a:solidFill>
            </a:endParaRPr>
          </a:p>
        </p:txBody>
      </p:sp>
      <p:sp>
        <p:nvSpPr>
          <p:cNvPr id="15" name="TextBox 14"/>
          <p:cNvSpPr txBox="1"/>
          <p:nvPr/>
        </p:nvSpPr>
        <p:spPr>
          <a:xfrm>
            <a:off x="9332921" y="2613787"/>
            <a:ext cx="80212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r>
              <a:rPr lang="en-US" sz="12200" dirty="0">
                <a:solidFill>
                  <a:srgbClr val="1E5155">
                    <a:lumMod val="40000"/>
                    <a:lumOff val="60000"/>
                  </a:srgbClr>
                </a:solidFill>
              </a:rPr>
              <a:t>”</a:t>
            </a:r>
            <a:endParaRPr lang="en-US" sz="12200" dirty="0">
              <a:solidFill>
                <a:srgbClr val="1E5155">
                  <a:lumMod val="40000"/>
                  <a:lumOff val="60000"/>
                </a:srgb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5255" y="3124201"/>
            <a:ext cx="88279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3113" y="1981200"/>
            <a:ext cx="294763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652633" y="2667000"/>
            <a:ext cx="292811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84672" y="1981200"/>
            <a:ext cx="293700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3874116" y="2667000"/>
            <a:ext cx="294756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6556" y="1981200"/>
            <a:ext cx="2932877"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126556" y="2667000"/>
            <a:ext cx="2932877"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372711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404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633" y="4250949"/>
            <a:ext cx="294081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9" name="Picture Placeholder 2"/>
          <p:cNvSpPr>
            <a:spLocks noGrp="1" noChangeAspect="1"/>
          </p:cNvSpPr>
          <p:nvPr>
            <p:ph type="pic" idx="15"/>
          </p:nvPr>
        </p:nvSpPr>
        <p:spPr>
          <a:xfrm>
            <a:off x="652633" y="2209800"/>
            <a:ext cx="294081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633" y="4827213"/>
            <a:ext cx="294081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90389" y="4250949"/>
            <a:ext cx="293128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0" name="Picture Placeholder 2"/>
          <p:cNvSpPr>
            <a:spLocks noGrp="1" noChangeAspect="1"/>
          </p:cNvSpPr>
          <p:nvPr>
            <p:ph type="pic" idx="21"/>
          </p:nvPr>
        </p:nvSpPr>
        <p:spPr>
          <a:xfrm>
            <a:off x="3890388" y="2209800"/>
            <a:ext cx="293128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9035" y="4827212"/>
            <a:ext cx="29351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6556" y="4250949"/>
            <a:ext cx="2932877"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1" name="Picture Placeholder 2"/>
          <p:cNvSpPr>
            <a:spLocks noGrp="1" noChangeAspect="1"/>
          </p:cNvSpPr>
          <p:nvPr>
            <p:ph type="pic" idx="22"/>
          </p:nvPr>
        </p:nvSpPr>
        <p:spPr>
          <a:xfrm>
            <a:off x="7126555" y="2209800"/>
            <a:ext cx="2932877"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6433" y="4827210"/>
            <a:ext cx="293676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9" name="Straight Connector 18"/>
          <p:cNvCxnSpPr/>
          <p:nvPr/>
        </p:nvCxnSpPr>
        <p:spPr>
          <a:xfrm>
            <a:off x="372711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404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6377" y="430215"/>
            <a:ext cx="1753057"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633" y="773205"/>
            <a:ext cx="7425083" cy="548313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5256" y="1447802"/>
            <a:ext cx="8827957"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5256" y="4777380"/>
            <a:ext cx="8827957"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258" y="2861735"/>
            <a:ext cx="8827956"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601" y="2060577"/>
            <a:ext cx="4397484"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655967" y="2056093"/>
            <a:ext cx="4397487"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BFC30B1-2EFF-43D8-94CF-66003C9996D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600" y="1905000"/>
            <a:ext cx="439748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03601"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655969" y="1905000"/>
            <a:ext cx="439748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655969"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5" y="1447800"/>
            <a:ext cx="3401949"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5863" y="1447800"/>
            <a:ext cx="5197351"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55255" y="3129282"/>
            <a:ext cx="3401949"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208" y="1854192"/>
            <a:ext cx="5094232"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51357" y="1143000"/>
            <a:ext cx="320123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5" y="3657600"/>
            <a:ext cx="5086304"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8" y="4800587"/>
            <a:ext cx="8827956"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5256" y="685800"/>
            <a:ext cx="8827957"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7" y="5367325"/>
            <a:ext cx="882795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6" y="1447800"/>
            <a:ext cx="8827957"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5256" y="3657600"/>
            <a:ext cx="8827957"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5213" y="1447800"/>
            <a:ext cx="800139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904" y="3771174"/>
            <a:ext cx="7281545"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 name="Text Placeholder 3"/>
          <p:cNvSpPr>
            <a:spLocks noGrp="1"/>
          </p:cNvSpPr>
          <p:nvPr>
            <p:ph type="body" sz="half" idx="2"/>
          </p:nvPr>
        </p:nvSpPr>
        <p:spPr>
          <a:xfrm>
            <a:off x="1155256" y="4350657"/>
            <a:ext cx="8827957"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
        <p:nvSpPr>
          <p:cNvPr id="12" name="TextBox 11"/>
          <p:cNvSpPr txBox="1"/>
          <p:nvPr/>
        </p:nvSpPr>
        <p:spPr>
          <a:xfrm>
            <a:off x="898530" y="971253"/>
            <a:ext cx="80212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r>
              <a:rPr lang="en-US" sz="12200" dirty="0">
                <a:solidFill>
                  <a:srgbClr val="1E5155">
                    <a:lumMod val="40000"/>
                    <a:lumOff val="60000"/>
                  </a:srgbClr>
                </a:solidFill>
              </a:rPr>
              <a:t>“</a:t>
            </a:r>
            <a:endParaRPr lang="en-US" sz="12200" dirty="0">
              <a:solidFill>
                <a:srgbClr val="1E5155">
                  <a:lumMod val="40000"/>
                  <a:lumOff val="60000"/>
                </a:srgbClr>
              </a:solidFill>
            </a:endParaRPr>
          </a:p>
        </p:txBody>
      </p:sp>
      <p:sp>
        <p:nvSpPr>
          <p:cNvPr id="15" name="TextBox 14"/>
          <p:cNvSpPr txBox="1"/>
          <p:nvPr/>
        </p:nvSpPr>
        <p:spPr>
          <a:xfrm>
            <a:off x="9332921" y="2613787"/>
            <a:ext cx="80212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r>
              <a:rPr lang="en-US" sz="12200" dirty="0">
                <a:solidFill>
                  <a:srgbClr val="1E5155">
                    <a:lumMod val="40000"/>
                    <a:lumOff val="60000"/>
                  </a:srgbClr>
                </a:solidFill>
              </a:rPr>
              <a:t>”</a:t>
            </a:r>
            <a:endParaRPr lang="en-US" sz="12200" dirty="0">
              <a:solidFill>
                <a:srgbClr val="1E5155">
                  <a:lumMod val="40000"/>
                  <a:lumOff val="60000"/>
                </a:srgb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5255" y="3124201"/>
            <a:ext cx="88279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3113" y="1981200"/>
            <a:ext cx="294763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652633" y="2667000"/>
            <a:ext cx="292811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84672" y="1981200"/>
            <a:ext cx="293700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3874116" y="2667000"/>
            <a:ext cx="294756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6556" y="1981200"/>
            <a:ext cx="2932877"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126556" y="2667000"/>
            <a:ext cx="2932877"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372711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404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BFC30B1-2EFF-43D8-94CF-66003C9996D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633" y="4250949"/>
            <a:ext cx="294081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9" name="Picture Placeholder 2"/>
          <p:cNvSpPr>
            <a:spLocks noGrp="1" noChangeAspect="1"/>
          </p:cNvSpPr>
          <p:nvPr>
            <p:ph type="pic" idx="15"/>
          </p:nvPr>
        </p:nvSpPr>
        <p:spPr>
          <a:xfrm>
            <a:off x="652633" y="2209800"/>
            <a:ext cx="294081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633" y="4827213"/>
            <a:ext cx="294081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90389" y="4250949"/>
            <a:ext cx="293128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0" name="Picture Placeholder 2"/>
          <p:cNvSpPr>
            <a:spLocks noGrp="1" noChangeAspect="1"/>
          </p:cNvSpPr>
          <p:nvPr>
            <p:ph type="pic" idx="21"/>
          </p:nvPr>
        </p:nvSpPr>
        <p:spPr>
          <a:xfrm>
            <a:off x="3890388" y="2209800"/>
            <a:ext cx="293128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9035" y="4827212"/>
            <a:ext cx="29351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6556" y="4250949"/>
            <a:ext cx="2932877"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1" name="Picture Placeholder 2"/>
          <p:cNvSpPr>
            <a:spLocks noGrp="1" noChangeAspect="1"/>
          </p:cNvSpPr>
          <p:nvPr>
            <p:ph type="pic" idx="22"/>
          </p:nvPr>
        </p:nvSpPr>
        <p:spPr>
          <a:xfrm>
            <a:off x="7126555" y="2209800"/>
            <a:ext cx="2932877"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6433" y="4827210"/>
            <a:ext cx="293676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9" name="Straight Connector 18"/>
          <p:cNvCxnSpPr/>
          <p:nvPr/>
        </p:nvCxnSpPr>
        <p:spPr>
          <a:xfrm>
            <a:off x="372711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404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6377" y="430215"/>
            <a:ext cx="1753057"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633" y="773205"/>
            <a:ext cx="7425083" cy="548313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5256" y="1447802"/>
            <a:ext cx="8827957"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5256" y="4777380"/>
            <a:ext cx="8827957"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258" y="2861735"/>
            <a:ext cx="8827956"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601" y="2060577"/>
            <a:ext cx="4397484"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655967" y="2056093"/>
            <a:ext cx="4397487"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600" y="1905000"/>
            <a:ext cx="439748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03601"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655969" y="1905000"/>
            <a:ext cx="439748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655969"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FC30B1-2EFF-43D8-94CF-66003C9996D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5" y="1447800"/>
            <a:ext cx="3401949"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5863" y="1447800"/>
            <a:ext cx="5197351"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55255" y="3129282"/>
            <a:ext cx="3401949"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208" y="1854192"/>
            <a:ext cx="5094232"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51357" y="1143000"/>
            <a:ext cx="320123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5" y="3657600"/>
            <a:ext cx="5086304"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8" y="4800587"/>
            <a:ext cx="8827956"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5256" y="685800"/>
            <a:ext cx="8827957"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7" y="5367325"/>
            <a:ext cx="882795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6" y="1447800"/>
            <a:ext cx="8827957"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5256" y="3657600"/>
            <a:ext cx="8827957"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5213" y="1447800"/>
            <a:ext cx="800139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904" y="3771174"/>
            <a:ext cx="7281545"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 name="Text Placeholder 3"/>
          <p:cNvSpPr>
            <a:spLocks noGrp="1"/>
          </p:cNvSpPr>
          <p:nvPr>
            <p:ph type="body" sz="half" idx="2"/>
          </p:nvPr>
        </p:nvSpPr>
        <p:spPr>
          <a:xfrm>
            <a:off x="1155256" y="4350657"/>
            <a:ext cx="8827957"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
        <p:nvSpPr>
          <p:cNvPr id="12" name="TextBox 11"/>
          <p:cNvSpPr txBox="1"/>
          <p:nvPr/>
        </p:nvSpPr>
        <p:spPr>
          <a:xfrm>
            <a:off x="898530" y="971253"/>
            <a:ext cx="80212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r>
              <a:rPr lang="en-US" sz="12200" dirty="0">
                <a:solidFill>
                  <a:srgbClr val="1E5155">
                    <a:lumMod val="40000"/>
                    <a:lumOff val="60000"/>
                  </a:srgbClr>
                </a:solidFill>
              </a:rPr>
              <a:t>“</a:t>
            </a:r>
            <a:endParaRPr lang="en-US" sz="12200" dirty="0">
              <a:solidFill>
                <a:srgbClr val="1E5155">
                  <a:lumMod val="40000"/>
                  <a:lumOff val="60000"/>
                </a:srgbClr>
              </a:solidFill>
            </a:endParaRPr>
          </a:p>
        </p:txBody>
      </p:sp>
      <p:sp>
        <p:nvSpPr>
          <p:cNvPr id="15" name="TextBox 14"/>
          <p:cNvSpPr txBox="1"/>
          <p:nvPr/>
        </p:nvSpPr>
        <p:spPr>
          <a:xfrm>
            <a:off x="9332921" y="2613787"/>
            <a:ext cx="80212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r>
              <a:rPr lang="en-US" sz="12200" dirty="0">
                <a:solidFill>
                  <a:srgbClr val="1E5155">
                    <a:lumMod val="40000"/>
                    <a:lumOff val="60000"/>
                  </a:srgbClr>
                </a:solidFill>
              </a:rPr>
              <a:t>”</a:t>
            </a:r>
            <a:endParaRPr lang="en-US" sz="12200" dirty="0">
              <a:solidFill>
                <a:srgbClr val="1E5155">
                  <a:lumMod val="40000"/>
                  <a:lumOff val="60000"/>
                </a:srgb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5255" y="3124201"/>
            <a:ext cx="88279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3113" y="1981200"/>
            <a:ext cx="294763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652633" y="2667000"/>
            <a:ext cx="292811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84672" y="1981200"/>
            <a:ext cx="293700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3874116" y="2667000"/>
            <a:ext cx="294756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6556" y="1981200"/>
            <a:ext cx="2932877"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126556" y="2667000"/>
            <a:ext cx="2932877"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372711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404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633" y="4250949"/>
            <a:ext cx="294081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9" name="Picture Placeholder 2"/>
          <p:cNvSpPr>
            <a:spLocks noGrp="1" noChangeAspect="1"/>
          </p:cNvSpPr>
          <p:nvPr>
            <p:ph type="pic" idx="15"/>
          </p:nvPr>
        </p:nvSpPr>
        <p:spPr>
          <a:xfrm>
            <a:off x="652633" y="2209800"/>
            <a:ext cx="294081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633" y="4827213"/>
            <a:ext cx="294081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90389" y="4250949"/>
            <a:ext cx="293128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0" name="Picture Placeholder 2"/>
          <p:cNvSpPr>
            <a:spLocks noGrp="1" noChangeAspect="1"/>
          </p:cNvSpPr>
          <p:nvPr>
            <p:ph type="pic" idx="21"/>
          </p:nvPr>
        </p:nvSpPr>
        <p:spPr>
          <a:xfrm>
            <a:off x="3890388" y="2209800"/>
            <a:ext cx="293128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9035" y="4827212"/>
            <a:ext cx="29351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6556" y="4250949"/>
            <a:ext cx="2932877"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1" name="Picture Placeholder 2"/>
          <p:cNvSpPr>
            <a:spLocks noGrp="1" noChangeAspect="1"/>
          </p:cNvSpPr>
          <p:nvPr>
            <p:ph type="pic" idx="22"/>
          </p:nvPr>
        </p:nvSpPr>
        <p:spPr>
          <a:xfrm>
            <a:off x="7126555" y="2209800"/>
            <a:ext cx="2932877"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6433" y="4827210"/>
            <a:ext cx="293676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9" name="Straight Connector 18"/>
          <p:cNvCxnSpPr/>
          <p:nvPr/>
        </p:nvCxnSpPr>
        <p:spPr>
          <a:xfrm>
            <a:off x="372711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404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6377" y="430215"/>
            <a:ext cx="1753057"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633" y="773205"/>
            <a:ext cx="7425083" cy="548313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BFC30B1-2EFF-43D8-94CF-66003C9996D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BFC30B1-2EFF-43D8-94CF-66003C9996D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54B9D8-38D2-4B4D-9104-EC679B76F3D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8" Type="http://schemas.openxmlformats.org/officeDocument/2006/relationships/theme" Target="../theme/theme3.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8" Type="http://schemas.openxmlformats.org/officeDocument/2006/relationships/theme" Target="../theme/theme4.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8" Type="http://schemas.openxmlformats.org/officeDocument/2006/relationships/theme" Target="../theme/theme5.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 Type="http://schemas.openxmlformats.org/officeDocument/2006/relationships/slideLayout" Target="../slideLayouts/slideLayout81.xml"/><Relationship Id="rId11" Type="http://schemas.openxmlformats.org/officeDocument/2006/relationships/theme" Target="../theme/theme6.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FC30B1-2EFF-43D8-94CF-66003C9996D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4B9D8-38D2-4B4D-9104-EC679B76F3D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8399243" y="1676400"/>
            <a:ext cx="37592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586443" y="-457200"/>
            <a:ext cx="21336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399243" y="6096000"/>
            <a:ext cx="13208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205317" y="2667000"/>
            <a:ext cx="5588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119717" y="2895600"/>
            <a:ext cx="31496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10327525" y="0"/>
            <a:ext cx="9144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280" y="452718"/>
            <a:ext cx="940717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600" y="2052925"/>
            <a:ext cx="8948872" cy="419548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10158419" y="1790661"/>
            <a:ext cx="990599" cy="30487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3"/>
          </p:nvPr>
        </p:nvSpPr>
        <p:spPr>
          <a:xfrm rot="5400000">
            <a:off x="8954413" y="3225261"/>
            <a:ext cx="3859795" cy="30488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solidFill>
                <a:prstClr val="white">
                  <a:tint val="75000"/>
                  <a:alpha val="60000"/>
                </a:prstClr>
              </a:solidFill>
            </a:endParaRPr>
          </a:p>
        </p:txBody>
      </p:sp>
      <p:sp>
        <p:nvSpPr>
          <p:cNvPr id="6" name="Slide Number Placeholder 5"/>
          <p:cNvSpPr>
            <a:spLocks noGrp="1"/>
          </p:cNvSpPr>
          <p:nvPr>
            <p:ph type="sldNum" sz="quarter" idx="4"/>
          </p:nvPr>
        </p:nvSpPr>
        <p:spPr bwMode="gray">
          <a:xfrm>
            <a:off x="10355242" y="295737"/>
            <a:ext cx="838417"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8399243" y="1676400"/>
            <a:ext cx="37592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586443" y="-457200"/>
            <a:ext cx="21336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399243" y="6096000"/>
            <a:ext cx="13208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205317" y="2667000"/>
            <a:ext cx="5588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119717" y="2895600"/>
            <a:ext cx="31496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10327525" y="0"/>
            <a:ext cx="9144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280" y="452718"/>
            <a:ext cx="940717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600" y="2052925"/>
            <a:ext cx="8948872" cy="419548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10158419" y="1790661"/>
            <a:ext cx="990599" cy="30487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3"/>
          </p:nvPr>
        </p:nvSpPr>
        <p:spPr>
          <a:xfrm rot="5400000">
            <a:off x="8954413" y="3225261"/>
            <a:ext cx="3859795" cy="30488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solidFill>
                <a:prstClr val="white">
                  <a:tint val="75000"/>
                  <a:alpha val="60000"/>
                </a:prstClr>
              </a:solidFill>
            </a:endParaRPr>
          </a:p>
        </p:txBody>
      </p:sp>
      <p:sp>
        <p:nvSpPr>
          <p:cNvPr id="6" name="Slide Number Placeholder 5"/>
          <p:cNvSpPr>
            <a:spLocks noGrp="1"/>
          </p:cNvSpPr>
          <p:nvPr>
            <p:ph type="sldNum" sz="quarter" idx="4"/>
          </p:nvPr>
        </p:nvSpPr>
        <p:spPr bwMode="gray">
          <a:xfrm>
            <a:off x="10355242" y="295737"/>
            <a:ext cx="838417"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8399243" y="1676400"/>
            <a:ext cx="37592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586443" y="-457200"/>
            <a:ext cx="21336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399243" y="6096000"/>
            <a:ext cx="13208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205317" y="2667000"/>
            <a:ext cx="5588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119717" y="2895600"/>
            <a:ext cx="31496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10327525" y="0"/>
            <a:ext cx="9144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280" y="452718"/>
            <a:ext cx="940717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600" y="2052925"/>
            <a:ext cx="8948872" cy="419548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10158419" y="1790661"/>
            <a:ext cx="990599" cy="30487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3"/>
          </p:nvPr>
        </p:nvSpPr>
        <p:spPr>
          <a:xfrm rot="5400000">
            <a:off x="8954413" y="3225261"/>
            <a:ext cx="3859795" cy="30488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solidFill>
                <a:prstClr val="white">
                  <a:tint val="75000"/>
                  <a:alpha val="60000"/>
                </a:prstClr>
              </a:solidFill>
            </a:endParaRPr>
          </a:p>
        </p:txBody>
      </p:sp>
      <p:sp>
        <p:nvSpPr>
          <p:cNvPr id="6" name="Slide Number Placeholder 5"/>
          <p:cNvSpPr>
            <a:spLocks noGrp="1"/>
          </p:cNvSpPr>
          <p:nvPr>
            <p:ph type="sldNum" sz="quarter" idx="4"/>
          </p:nvPr>
        </p:nvSpPr>
        <p:spPr bwMode="gray">
          <a:xfrm>
            <a:off x="10355242" y="295737"/>
            <a:ext cx="838417"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8399243" y="1676400"/>
            <a:ext cx="37592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586443" y="-457200"/>
            <a:ext cx="21336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399243" y="6096000"/>
            <a:ext cx="13208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205317" y="2667000"/>
            <a:ext cx="5588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119717" y="2895600"/>
            <a:ext cx="31496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10327525" y="0"/>
            <a:ext cx="9144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280" y="452718"/>
            <a:ext cx="940717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600" y="2052925"/>
            <a:ext cx="8948872" cy="419548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10158419" y="1790661"/>
            <a:ext cx="990599" cy="30487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3ABC9A-FA3A-4BC9-A3E0-8EE5C9E5A72A}" type="datetimeFigureOut">
              <a:rPr lang="en-US" smtClean="0">
                <a:solidFill>
                  <a:prstClr val="white">
                    <a:tint val="75000"/>
                    <a:alpha val="60000"/>
                  </a:prstClr>
                </a:solidFill>
              </a:rPr>
            </a:fld>
            <a:endParaRPr lang="en-US">
              <a:solidFill>
                <a:prstClr val="white">
                  <a:tint val="75000"/>
                  <a:alpha val="60000"/>
                </a:prstClr>
              </a:solidFill>
            </a:endParaRPr>
          </a:p>
        </p:txBody>
      </p:sp>
      <p:sp>
        <p:nvSpPr>
          <p:cNvPr id="5" name="Footer Placeholder 4"/>
          <p:cNvSpPr>
            <a:spLocks noGrp="1"/>
          </p:cNvSpPr>
          <p:nvPr>
            <p:ph type="ftr" sz="quarter" idx="3"/>
          </p:nvPr>
        </p:nvSpPr>
        <p:spPr>
          <a:xfrm rot="5400000">
            <a:off x="8954413" y="3225261"/>
            <a:ext cx="3859795" cy="30488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solidFill>
                <a:prstClr val="white">
                  <a:tint val="75000"/>
                  <a:alpha val="60000"/>
                </a:prstClr>
              </a:solidFill>
            </a:endParaRPr>
          </a:p>
        </p:txBody>
      </p:sp>
      <p:sp>
        <p:nvSpPr>
          <p:cNvPr id="6" name="Slide Number Placeholder 5"/>
          <p:cNvSpPr>
            <a:spLocks noGrp="1"/>
          </p:cNvSpPr>
          <p:nvPr>
            <p:ph type="sldNum" sz="quarter" idx="4"/>
          </p:nvPr>
        </p:nvSpPr>
        <p:spPr bwMode="gray">
          <a:xfrm>
            <a:off x="10355242" y="295737"/>
            <a:ext cx="838417"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4C21E26-F21F-4A52-B596-C028B22477AA}" type="slidenum">
              <a:rPr lang="en-US" smtClean="0">
                <a:solidFill>
                  <a:prstClr val="white">
                    <a:tint val="75000"/>
                  </a:prstClr>
                </a:solidFill>
              </a:rPr>
            </a:fld>
            <a:endParaRPr lang="en-US">
              <a:solidFill>
                <a:prstClr val="white">
                  <a:tint val="75000"/>
                </a:prstClr>
              </a:solidFill>
            </a:endParaRPr>
          </a:p>
        </p:txBody>
      </p:sp>
    </p:spTree>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64.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image" Target="../media/image7.jpe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image" Target="../media/image9.jpe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image" Target="../media/image11.jpeg"/><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image" Target="../media/image13.jpeg"/><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64.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4.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4.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8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image" Target="../media/image28.jpeg"/><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8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image" Target="../media/image33.png"/><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64.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2297683" y="4110274"/>
            <a:ext cx="7952236" cy="1353334"/>
          </a:xfrm>
        </p:spPr>
        <p:txBody>
          <a:bodyPr>
            <a:noAutofit/>
          </a:bodyPr>
          <a:lstStyle/>
          <a:p>
            <a:pPr algn="ctr" defTabSz="914400" eaLnBrk="0" fontAlgn="base" hangingPunct="0">
              <a:spcAft>
                <a:spcPct val="0"/>
              </a:spcAft>
            </a:pPr>
            <a:r>
              <a:rPr lang="en-US" sz="2400" dirty="0" smtClean="0">
                <a:solidFill>
                  <a:srgbClr val="000000"/>
                </a:solidFill>
                <a:latin typeface="Arial Unicode MS" panose="020B0604020202020204" pitchFamily="34" charset="-122"/>
                <a:ea typeface="inherit"/>
              </a:rPr>
              <a:t>College </a:t>
            </a:r>
            <a:r>
              <a:rPr lang="en-US" sz="2400" dirty="0">
                <a:solidFill>
                  <a:srgbClr val="000000"/>
                </a:solidFill>
                <a:latin typeface="Arial Unicode MS" panose="020B0604020202020204" pitchFamily="34" charset="-122"/>
                <a:ea typeface="inherit"/>
              </a:rPr>
              <a:t>of Arts, Media and Technology of Chiang Mai University </a:t>
            </a:r>
            <a:br>
              <a:rPr lang="en-US" sz="2400" dirty="0" smtClean="0">
                <a:solidFill>
                  <a:srgbClr val="000000"/>
                </a:solidFill>
                <a:latin typeface="Arial Unicode MS" panose="020B0604020202020204" pitchFamily="34" charset="-122"/>
                <a:ea typeface="inherit"/>
              </a:rPr>
            </a:br>
            <a:r>
              <a:rPr lang="zh-CN" altLang="en-US" sz="2400" dirty="0" smtClean="0">
                <a:solidFill>
                  <a:srgbClr val="000000"/>
                </a:solidFill>
                <a:latin typeface="Arial Unicode MS" panose="020B0604020202020204" pitchFamily="34" charset="-122"/>
                <a:ea typeface="inherit"/>
              </a:rPr>
              <a:t>清迈大学艺术，传媒与技术学院</a:t>
            </a:r>
            <a:endParaRPr lang="en-US" sz="4800" dirty="0">
              <a:solidFill>
                <a:schemeClr val="tx1"/>
              </a:solidFill>
              <a:latin typeface="Arial" panose="020B0604020202020204" pitchFamily="34" charset="0"/>
            </a:endParaRPr>
          </a:p>
        </p:txBody>
      </p:sp>
      <p:sp>
        <p:nvSpPr>
          <p:cNvPr id="3" name="TextBox 2"/>
          <p:cNvSpPr txBox="1"/>
          <p:nvPr/>
        </p:nvSpPr>
        <p:spPr>
          <a:xfrm>
            <a:off x="2711624" y="1556792"/>
            <a:ext cx="6480720" cy="1754326"/>
          </a:xfrm>
          <a:prstGeom prst="rect">
            <a:avLst/>
          </a:prstGeom>
          <a:noFill/>
        </p:spPr>
        <p:txBody>
          <a:bodyPr wrap="square" rtlCol="0">
            <a:spAutoFit/>
          </a:bodyPr>
          <a:lstStyle/>
          <a:p>
            <a:pPr algn="ctr"/>
            <a:r>
              <a:rPr lang="en-US" sz="3600" b="1" dirty="0">
                <a:solidFill>
                  <a:srgbClr val="FF0000"/>
                </a:solidFill>
              </a:rPr>
              <a:t>China Intelligence Center (CIC)</a:t>
            </a:r>
            <a:endParaRPr lang="en-US" sz="3600" b="1" dirty="0">
              <a:solidFill>
                <a:srgbClr val="FF0000"/>
              </a:solidFill>
            </a:endParaRPr>
          </a:p>
          <a:p>
            <a:pPr algn="ctr"/>
            <a:r>
              <a:rPr lang="zh-CN" altLang="en-US" sz="3600" b="1" dirty="0">
                <a:solidFill>
                  <a:srgbClr val="FF0000"/>
                </a:solidFill>
              </a:rPr>
              <a:t>中国商务智能中心</a:t>
            </a:r>
            <a:endParaRPr lang="en-US" sz="3600"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0" y="822178"/>
            <a:ext cx="2652664" cy="5332491"/>
          </a:xfr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2312" y="822176"/>
            <a:ext cx="3123446" cy="5338497"/>
          </a:xfrm>
          <a:prstGeom prst="rect">
            <a:avLst/>
          </a:prstGeom>
        </p:spPr>
      </p:pic>
      <p:sp>
        <p:nvSpPr>
          <p:cNvPr id="11" name="TextBox 10"/>
          <p:cNvSpPr txBox="1"/>
          <p:nvPr/>
        </p:nvSpPr>
        <p:spPr>
          <a:xfrm>
            <a:off x="2915215" y="121264"/>
            <a:ext cx="5803271" cy="523220"/>
          </a:xfrm>
          <a:prstGeom prst="rect">
            <a:avLst/>
          </a:prstGeom>
          <a:noFill/>
        </p:spPr>
        <p:txBody>
          <a:bodyPr wrap="square" rtlCol="0">
            <a:spAutoFit/>
          </a:bodyPr>
          <a:lstStyle/>
          <a:p>
            <a:pPr algn="ctr"/>
            <a:r>
              <a:rPr lang="en-US" altLang="zh-CN" sz="2800" b="1" dirty="0"/>
              <a:t>CIC </a:t>
            </a:r>
            <a:r>
              <a:rPr lang="zh-CN" altLang="en-US" sz="2800" b="1" dirty="0" smtClean="0"/>
              <a:t>工作成果展</a:t>
            </a:r>
            <a:endParaRPr lang="en-US" sz="2800" b="1"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2992" y="943168"/>
            <a:ext cx="3136328" cy="5475659"/>
          </a:xfrm>
          <a:prstGeom prst="rect">
            <a:avLst/>
          </a:prstGeom>
        </p:spPr>
      </p:pic>
      <p:sp>
        <p:nvSpPr>
          <p:cNvPr id="14" name="Oval 13"/>
          <p:cNvSpPr/>
          <p:nvPr/>
        </p:nvSpPr>
        <p:spPr>
          <a:xfrm>
            <a:off x="9539497" y="3684761"/>
            <a:ext cx="2462544" cy="153003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a:solidFill>
                  <a:srgbClr val="FF0000"/>
                </a:solidFill>
              </a:rPr>
              <a:t>feedback</a:t>
            </a:r>
            <a:endParaRPr lang="en-US" sz="2400" b="1" dirty="0">
              <a:solidFill>
                <a:srgbClr val="FF0000"/>
              </a:solidFill>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5654" y="827891"/>
            <a:ext cx="3291359" cy="5332491"/>
          </a:xfrm>
          <a:prstGeom prst="rect">
            <a:avLst/>
          </a:prstGeom>
        </p:spPr>
      </p:pic>
      <p:sp>
        <p:nvSpPr>
          <p:cNvPr id="16" name="Right Arrow 15"/>
          <p:cNvSpPr/>
          <p:nvPr/>
        </p:nvSpPr>
        <p:spPr>
          <a:xfrm>
            <a:off x="8276883" y="3923546"/>
            <a:ext cx="1219034" cy="10456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Flowchart: Decision 21"/>
          <p:cNvSpPr/>
          <p:nvPr/>
        </p:nvSpPr>
        <p:spPr>
          <a:xfrm>
            <a:off x="5244648" y="3804153"/>
            <a:ext cx="2812142" cy="1284460"/>
          </a:xfrm>
          <a:prstGeom prst="flowChartDecisi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Chinese PR content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u="sng" dirty="0">
                <a:solidFill>
                  <a:schemeClr val="tx1"/>
                </a:solidFill>
              </a:rPr>
              <a:t>Working achievement</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55943" y="2161279"/>
            <a:ext cx="4195762" cy="4195762"/>
          </a:xfr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5934" y="2161279"/>
            <a:ext cx="4918565" cy="41957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u="sng" dirty="0">
                <a:solidFill>
                  <a:schemeClr val="tx1"/>
                </a:solidFill>
              </a:rPr>
              <a:t>Working achievement</a:t>
            </a:r>
            <a:endParaRPr lang="en-US" dirty="0"/>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0122" y="1853248"/>
            <a:ext cx="5459240" cy="4177836"/>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3488" y="1853248"/>
            <a:ext cx="5281151" cy="41778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u="sng" dirty="0">
                <a:solidFill>
                  <a:schemeClr val="tx1"/>
                </a:solidFill>
              </a:rPr>
              <a:t>Working achievement</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1801" y="1647730"/>
            <a:ext cx="4850277" cy="4309449"/>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8821" y="1647730"/>
            <a:ext cx="5533689" cy="43818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456" y="325969"/>
            <a:ext cx="9407173" cy="1400530"/>
          </a:xfrm>
        </p:spPr>
        <p:txBody>
          <a:bodyPr/>
          <a:lstStyle/>
          <a:p>
            <a:pPr algn="ctr"/>
            <a:r>
              <a:rPr lang="en-US" altLang="zh-CN" u="sng" dirty="0">
                <a:solidFill>
                  <a:schemeClr val="tx1"/>
                </a:solidFill>
              </a:rPr>
              <a:t>Working achievement</a:t>
            </a:r>
            <a:endParaRPr lang="en-US" dirty="0"/>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6281" y="2118511"/>
            <a:ext cx="5147938" cy="3849479"/>
          </a:xfrm>
          <a:prstGeom prst="rect">
            <a:avLst/>
          </a:prstGeom>
        </p:spPr>
      </p:pic>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2553" y="2118510"/>
            <a:ext cx="5521974" cy="38494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u="sng" dirty="0" smtClean="0">
                <a:solidFill>
                  <a:schemeClr val="tx1"/>
                </a:solidFill>
              </a:rPr>
              <a:t>Working achievement</a:t>
            </a:r>
            <a:endParaRPr lang="en-US" dirty="0">
              <a:solidFill>
                <a:schemeClr val="tx1"/>
              </a:solidFill>
            </a:endParaRPr>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424" y="1853248"/>
            <a:ext cx="3255764" cy="4552559"/>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8939" y="1853248"/>
            <a:ext cx="3229636" cy="455255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0885" y="1853247"/>
            <a:ext cx="3625535" cy="45525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u="sng" dirty="0">
                <a:solidFill>
                  <a:schemeClr val="tx1"/>
                </a:solidFill>
              </a:rPr>
              <a:t>Working achievement</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13157" y="1152982"/>
            <a:ext cx="4110274" cy="5004752"/>
          </a:xfrm>
          <a:prstGeom prst="rect">
            <a:avLst/>
          </a:prstGeom>
        </p:spPr>
      </p:pic>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81" y="1193701"/>
            <a:ext cx="3157206" cy="50047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552" y="1152983"/>
            <a:ext cx="4086130" cy="50047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01349" y="0"/>
            <a:ext cx="4590651" cy="68580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83112" cy="6858000"/>
          </a:xfrm>
          <a:prstGeom prst="rect">
            <a:avLst/>
          </a:prstGeom>
        </p:spPr>
      </p:pic>
      <p:sp>
        <p:nvSpPr>
          <p:cNvPr id="4" name="กล่องข้อความ 3"/>
          <p:cNvSpPr txBox="1"/>
          <p:nvPr/>
        </p:nvSpPr>
        <p:spPr>
          <a:xfrm>
            <a:off x="3135086" y="3582956"/>
            <a:ext cx="4712477" cy="3077766"/>
          </a:xfrm>
          <a:prstGeom prst="rect">
            <a:avLst/>
          </a:prstGeom>
          <a:noFill/>
        </p:spPr>
        <p:txBody>
          <a:bodyPr wrap="square" rtlCol="0">
            <a:spAutoFit/>
          </a:bodyPr>
          <a:lstStyle/>
          <a:p>
            <a:pPr algn="ctr"/>
            <a:endParaRPr lang="en-US" b="1" u="sng" dirty="0">
              <a:solidFill>
                <a:srgbClr val="FF0000"/>
              </a:solidFill>
            </a:endParaRPr>
          </a:p>
          <a:p>
            <a:r>
              <a:rPr lang="en-US" sz="2000" b="1" dirty="0">
                <a:solidFill>
                  <a:srgbClr val="FF0000"/>
                </a:solidFill>
                <a:latin typeface="TH Niramit AS" panose="02000506000000020004" pitchFamily="2" charset="-34"/>
                <a:cs typeface="TH Niramit AS" panose="02000506000000020004" pitchFamily="2" charset="-34"/>
              </a:rPr>
              <a:t>Email</a:t>
            </a:r>
            <a:r>
              <a:rPr lang="en-US" sz="3600" b="1" dirty="0">
                <a:solidFill>
                  <a:srgbClr val="FF0000"/>
                </a:solidFill>
                <a:latin typeface="TH Niramit AS" panose="02000506000000020004" pitchFamily="2" charset="-34"/>
                <a:cs typeface="TH Niramit AS" panose="02000506000000020004" pitchFamily="2" charset="-34"/>
              </a:rPr>
              <a:t>:</a:t>
            </a:r>
            <a:endParaRPr lang="en-US" sz="3600" b="1" dirty="0">
              <a:solidFill>
                <a:srgbClr val="FF0000"/>
              </a:solidFill>
              <a:latin typeface="TH Niramit AS" panose="02000506000000020004" pitchFamily="2" charset="-34"/>
              <a:cs typeface="TH Niramit AS" panose="02000506000000020004" pitchFamily="2" charset="-34"/>
            </a:endParaRPr>
          </a:p>
          <a:p>
            <a:r>
              <a:rPr lang="en-US" sz="2800" i="1" dirty="0">
                <a:solidFill>
                  <a:srgbClr val="FF0000"/>
                </a:solidFill>
                <a:latin typeface="TH Niramit AS" panose="02000506000000020004" pitchFamily="2" charset="-34"/>
                <a:cs typeface="TH Niramit AS" panose="02000506000000020004" pitchFamily="2" charset="-34"/>
              </a:rPr>
              <a:t>danaitun.p@cmu.ac.th</a:t>
            </a:r>
            <a:endParaRPr lang="en-US" sz="2800" i="1" dirty="0">
              <a:solidFill>
                <a:srgbClr val="FF0000"/>
              </a:solidFill>
              <a:latin typeface="TH Niramit AS" panose="02000506000000020004" pitchFamily="2" charset="-34"/>
              <a:cs typeface="TH Niramit AS" panose="02000506000000020004" pitchFamily="2" charset="-34"/>
            </a:endParaRPr>
          </a:p>
          <a:p>
            <a:r>
              <a:rPr lang="en-US" sz="2800" dirty="0">
                <a:solidFill>
                  <a:srgbClr val="FF0000"/>
                </a:solidFill>
                <a:latin typeface="TH Niramit AS" panose="02000506000000020004" pitchFamily="2" charset="-34"/>
                <a:cs typeface="TH Niramit AS" panose="02000506000000020004" pitchFamily="2" charset="-34"/>
              </a:rPr>
              <a:t>MB: 	0817466285</a:t>
            </a:r>
            <a:endParaRPr lang="th-TH" sz="2800" dirty="0">
              <a:solidFill>
                <a:srgbClr val="FF0000"/>
              </a:solidFill>
              <a:latin typeface="TH Niramit AS" panose="02000506000000020004" pitchFamily="2" charset="-34"/>
              <a:cs typeface="TH Niramit AS" panose="02000506000000020004" pitchFamily="2" charset="-34"/>
            </a:endParaRPr>
          </a:p>
          <a:p>
            <a:endParaRPr lang="en-US" sz="2800" u="sng" dirty="0">
              <a:solidFill>
                <a:srgbClr val="FF0000"/>
              </a:solidFill>
              <a:latin typeface="TH Niramit AS" panose="02000506000000020004" pitchFamily="2" charset="-34"/>
              <a:cs typeface="TH Niramit AS" panose="02000506000000020004" pitchFamily="2" charset="-34"/>
            </a:endParaRPr>
          </a:p>
          <a:p>
            <a:r>
              <a:rPr lang="en-US" sz="2800" i="1" u="sng" dirty="0">
                <a:solidFill>
                  <a:srgbClr val="FF0000"/>
                </a:solidFill>
                <a:latin typeface="TH Niramit AS" panose="02000506000000020004" pitchFamily="2" charset="-34"/>
                <a:cs typeface="TH Niramit AS" panose="02000506000000020004" pitchFamily="2" charset="-34"/>
              </a:rPr>
              <a:t>qingwei_s@camu.ac.th</a:t>
            </a:r>
            <a:endParaRPr lang="en-US" sz="2800" i="1" u="sng" dirty="0">
              <a:solidFill>
                <a:srgbClr val="FF0000"/>
              </a:solidFill>
              <a:latin typeface="TH Niramit AS" panose="02000506000000020004" pitchFamily="2" charset="-34"/>
              <a:cs typeface="TH Niramit AS" panose="02000506000000020004" pitchFamily="2" charset="-34"/>
            </a:endParaRPr>
          </a:p>
          <a:p>
            <a:r>
              <a:rPr lang="en-US" sz="2800" dirty="0">
                <a:solidFill>
                  <a:srgbClr val="FF0000"/>
                </a:solidFill>
                <a:latin typeface="TH Niramit AS" panose="02000506000000020004" pitchFamily="2" charset="-34"/>
                <a:cs typeface="TH Niramit AS" panose="02000506000000020004" pitchFamily="2" charset="-34"/>
              </a:rPr>
              <a:t>MB: 	0993720099</a:t>
            </a:r>
            <a:endParaRPr lang="th-TH" sz="2800" dirty="0">
              <a:solidFill>
                <a:srgbClr val="FF0000"/>
              </a:solidFill>
              <a:latin typeface="TH Niramit AS" panose="02000506000000020004" pitchFamily="2" charset="-34"/>
              <a:cs typeface="TH Niramit AS" panose="02000506000000020004" pitchFamily="2" charset="-34"/>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185" y="0"/>
            <a:ext cx="5948387"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กล่องข้อความ 3"/>
          <p:cNvSpPr txBox="1"/>
          <p:nvPr/>
        </p:nvSpPr>
        <p:spPr>
          <a:xfrm>
            <a:off x="2756068" y="3010250"/>
            <a:ext cx="5849462" cy="3724096"/>
          </a:xfrm>
          <a:prstGeom prst="rect">
            <a:avLst/>
          </a:prstGeom>
          <a:noFill/>
        </p:spPr>
        <p:txBody>
          <a:bodyPr wrap="square" rtlCol="0">
            <a:spAutoFit/>
          </a:bodyPr>
          <a:lstStyle/>
          <a:p>
            <a:pPr algn="ctr"/>
            <a:endParaRPr lang="en-US" b="1" u="sng" dirty="0">
              <a:solidFill>
                <a:prstClr val="white"/>
              </a:solidFill>
            </a:endParaRPr>
          </a:p>
          <a:p>
            <a:pPr algn="ctr">
              <a:lnSpc>
                <a:spcPct val="150000"/>
              </a:lnSpc>
            </a:pPr>
            <a:r>
              <a:rPr lang="en-US" sz="2800" b="1" dirty="0">
                <a:solidFill>
                  <a:prstClr val="white"/>
                </a:solidFill>
                <a:latin typeface="TH Niramit AS" panose="02000506000000020004" pitchFamily="2" charset="-34"/>
                <a:cs typeface="TH Niramit AS" panose="02000506000000020004" pitchFamily="2" charset="-34"/>
              </a:rPr>
              <a:t>Leader: </a:t>
            </a:r>
            <a:r>
              <a:rPr lang="th-TH" sz="2400" b="1" dirty="0">
                <a:solidFill>
                  <a:prstClr val="white"/>
                </a:solidFill>
                <a:latin typeface="TH Niramit AS" panose="02000506000000020004" pitchFamily="2" charset="-34"/>
                <a:cs typeface="TH Niramit AS" panose="02000506000000020004" pitchFamily="2" charset="-34"/>
              </a:rPr>
              <a:t>ดร.ดนัยธัญ </a:t>
            </a:r>
            <a:r>
              <a:rPr lang="th-TH" sz="2400" b="1" dirty="0" err="1">
                <a:solidFill>
                  <a:prstClr val="white"/>
                </a:solidFill>
                <a:latin typeface="TH Niramit AS" panose="02000506000000020004" pitchFamily="2" charset="-34"/>
                <a:cs typeface="TH Niramit AS" panose="02000506000000020004" pitchFamily="2" charset="-34"/>
              </a:rPr>
              <a:t>พงษ์</a:t>
            </a:r>
            <a:r>
              <a:rPr lang="th-TH" sz="2400" b="1" dirty="0">
                <a:solidFill>
                  <a:prstClr val="white"/>
                </a:solidFill>
                <a:latin typeface="TH Niramit AS" panose="02000506000000020004" pitchFamily="2" charset="-34"/>
                <a:cs typeface="TH Niramit AS" panose="02000506000000020004" pitchFamily="2" charset="-34"/>
              </a:rPr>
              <a:t>พัชราธรเทพ </a:t>
            </a:r>
            <a:endParaRPr lang="th-TH" sz="2400" b="1" dirty="0">
              <a:solidFill>
                <a:prstClr val="white"/>
              </a:solidFill>
              <a:latin typeface="TH Niramit AS" panose="02000506000000020004" pitchFamily="2" charset="-34"/>
              <a:cs typeface="TH Niramit AS" panose="02000506000000020004" pitchFamily="2" charset="-34"/>
            </a:endParaRPr>
          </a:p>
          <a:p>
            <a:pPr algn="ctr"/>
            <a:r>
              <a:rPr lang="en-US" sz="2800" b="1" dirty="0">
                <a:solidFill>
                  <a:prstClr val="white"/>
                </a:solidFill>
                <a:latin typeface="TH Niramit AS" panose="02000506000000020004" pitchFamily="2" charset="-34"/>
                <a:cs typeface="TH Niramit AS" panose="02000506000000020004" pitchFamily="2" charset="-34"/>
              </a:rPr>
              <a:t>Email</a:t>
            </a:r>
            <a:r>
              <a:rPr lang="en-US" sz="3600" b="1" dirty="0">
                <a:solidFill>
                  <a:prstClr val="white"/>
                </a:solidFill>
                <a:latin typeface="TH Niramit AS" panose="02000506000000020004" pitchFamily="2" charset="-34"/>
                <a:cs typeface="TH Niramit AS" panose="02000506000000020004" pitchFamily="2" charset="-34"/>
              </a:rPr>
              <a:t>: </a:t>
            </a:r>
            <a:r>
              <a:rPr lang="en-US" sz="2800" dirty="0">
                <a:latin typeface="TH Niramit AS" panose="02000506000000020004" pitchFamily="2" charset="-34"/>
                <a:cs typeface="TH Niramit AS" panose="02000506000000020004" pitchFamily="2" charset="-34"/>
              </a:rPr>
              <a:t>danaitun.p@cmu.ac.th</a:t>
            </a:r>
            <a:endParaRPr lang="en-US" sz="2800" dirty="0">
              <a:latin typeface="TH Niramit AS" panose="02000506000000020004" pitchFamily="2" charset="-34"/>
              <a:cs typeface="TH Niramit AS" panose="02000506000000020004" pitchFamily="2" charset="-34"/>
            </a:endParaRPr>
          </a:p>
          <a:p>
            <a:pPr algn="ctr"/>
            <a:r>
              <a:rPr lang="en-US" sz="2800" dirty="0">
                <a:solidFill>
                  <a:prstClr val="white"/>
                </a:solidFill>
                <a:latin typeface="TH Niramit AS" panose="02000506000000020004" pitchFamily="2" charset="-34"/>
                <a:cs typeface="TH Niramit AS" panose="02000506000000020004" pitchFamily="2" charset="-34"/>
              </a:rPr>
              <a:t>MB: 	081</a:t>
            </a:r>
            <a:r>
              <a:rPr lang="en-US" altLang="zh-CN" sz="2800" dirty="0">
                <a:solidFill>
                  <a:prstClr val="white"/>
                </a:solidFill>
                <a:latin typeface="TH Niramit AS" panose="02000506000000020004" pitchFamily="2" charset="-34"/>
                <a:cs typeface="TH Niramit AS" panose="02000506000000020004" pitchFamily="2" charset="-34"/>
              </a:rPr>
              <a:t>-</a:t>
            </a:r>
            <a:r>
              <a:rPr lang="en-US" sz="2800" dirty="0">
                <a:solidFill>
                  <a:prstClr val="white"/>
                </a:solidFill>
                <a:latin typeface="TH Niramit AS" panose="02000506000000020004" pitchFamily="2" charset="-34"/>
                <a:cs typeface="TH Niramit AS" panose="02000506000000020004" pitchFamily="2" charset="-34"/>
              </a:rPr>
              <a:t>746</a:t>
            </a:r>
            <a:r>
              <a:rPr lang="en-US" altLang="zh-CN" sz="2800" dirty="0">
                <a:solidFill>
                  <a:prstClr val="white"/>
                </a:solidFill>
                <a:latin typeface="TH Niramit AS" panose="02000506000000020004" pitchFamily="2" charset="-34"/>
                <a:cs typeface="TH Niramit AS" panose="02000506000000020004" pitchFamily="2" charset="-34"/>
              </a:rPr>
              <a:t>-</a:t>
            </a:r>
            <a:r>
              <a:rPr lang="en-US" sz="2800" dirty="0">
                <a:solidFill>
                  <a:prstClr val="white"/>
                </a:solidFill>
                <a:latin typeface="TH Niramit AS" panose="02000506000000020004" pitchFamily="2" charset="-34"/>
                <a:cs typeface="TH Niramit AS" panose="02000506000000020004" pitchFamily="2" charset="-34"/>
              </a:rPr>
              <a:t>6285</a:t>
            </a:r>
            <a:endParaRPr lang="en-US" sz="2800" dirty="0">
              <a:solidFill>
                <a:prstClr val="white"/>
              </a:solidFill>
              <a:latin typeface="TH Niramit AS" panose="02000506000000020004" pitchFamily="2" charset="-34"/>
              <a:cs typeface="TH Niramit AS" panose="02000506000000020004" pitchFamily="2" charset="-34"/>
            </a:endParaRPr>
          </a:p>
          <a:p>
            <a:pPr algn="ctr"/>
            <a:endParaRPr lang="en-US" sz="2800" dirty="0">
              <a:solidFill>
                <a:prstClr val="white"/>
              </a:solidFill>
              <a:latin typeface="TH Niramit AS" panose="02000506000000020004" pitchFamily="2" charset="-34"/>
              <a:cs typeface="TH Niramit AS" panose="02000506000000020004" pitchFamily="2" charset="-34"/>
            </a:endParaRPr>
          </a:p>
          <a:p>
            <a:pPr algn="ctr"/>
            <a:r>
              <a:rPr lang="en-US" sz="2800" dirty="0"/>
              <a:t> </a:t>
            </a:r>
            <a:r>
              <a:rPr lang="en-US" altLang="zh-CN" sz="2800" b="1" dirty="0" smtClean="0">
                <a:solidFill>
                  <a:prstClr val="white"/>
                </a:solidFill>
                <a:latin typeface="TH Niramit AS" panose="02000506000000020004" pitchFamily="2" charset="-34"/>
                <a:cs typeface="TH Niramit AS" panose="02000506000000020004" pitchFamily="2" charset="-34"/>
              </a:rPr>
              <a:t>Assistant</a:t>
            </a:r>
            <a:r>
              <a:rPr lang="en-US" sz="2800" b="1" dirty="0" smtClean="0">
                <a:solidFill>
                  <a:prstClr val="white"/>
                </a:solidFill>
                <a:latin typeface="TH Niramit AS" panose="02000506000000020004" pitchFamily="2" charset="-34"/>
                <a:cs typeface="TH Niramit AS" panose="02000506000000020004" pitchFamily="2" charset="-34"/>
              </a:rPr>
              <a:t>: </a:t>
            </a:r>
            <a:r>
              <a:rPr lang="en-US" sz="2800" b="1" dirty="0">
                <a:solidFill>
                  <a:prstClr val="white"/>
                </a:solidFill>
                <a:latin typeface="TH Niramit AS" panose="02000506000000020004" pitchFamily="2" charset="-34"/>
                <a:cs typeface="TH Niramit AS" panose="02000506000000020004" pitchFamily="2" charset="-34"/>
              </a:rPr>
              <a:t>Qingwei Shen (</a:t>
            </a:r>
            <a:r>
              <a:rPr lang="th-TH" sz="2800" b="1" dirty="0">
                <a:solidFill>
                  <a:prstClr val="white"/>
                </a:solidFill>
                <a:latin typeface="TH Niramit AS" panose="02000506000000020004" pitchFamily="2" charset="-34"/>
                <a:cs typeface="TH Niramit AS" panose="02000506000000020004" pitchFamily="2" charset="-34"/>
              </a:rPr>
              <a:t>น้ำ</a:t>
            </a:r>
            <a:r>
              <a:rPr lang="en-US" sz="2800" b="1" dirty="0">
                <a:solidFill>
                  <a:prstClr val="white"/>
                </a:solidFill>
                <a:latin typeface="TH Niramit AS" panose="02000506000000020004" pitchFamily="2" charset="-34"/>
                <a:cs typeface="TH Niramit AS" panose="02000506000000020004" pitchFamily="2" charset="-34"/>
              </a:rPr>
              <a:t>)</a:t>
            </a:r>
            <a:endParaRPr lang="th-TH" sz="2800" b="1" dirty="0">
              <a:solidFill>
                <a:prstClr val="white"/>
              </a:solidFill>
              <a:latin typeface="TH Niramit AS" panose="02000506000000020004" pitchFamily="2" charset="-34"/>
              <a:cs typeface="TH Niramit AS" panose="02000506000000020004" pitchFamily="2" charset="-34"/>
            </a:endParaRPr>
          </a:p>
          <a:p>
            <a:pPr algn="ctr"/>
            <a:r>
              <a:rPr lang="en-US" sz="2800" u="sng" dirty="0">
                <a:solidFill>
                  <a:prstClr val="white"/>
                </a:solidFill>
                <a:latin typeface="TH Niramit AS" panose="02000506000000020004" pitchFamily="2" charset="-34"/>
                <a:cs typeface="TH Niramit AS" panose="02000506000000020004" pitchFamily="2" charset="-34"/>
              </a:rPr>
              <a:t>Email: shenqingwei@Hotmail.com</a:t>
            </a:r>
            <a:endParaRPr lang="en-US" sz="2800" u="sng" dirty="0">
              <a:solidFill>
                <a:prstClr val="white"/>
              </a:solidFill>
              <a:latin typeface="TH Niramit AS" panose="02000506000000020004" pitchFamily="2" charset="-34"/>
              <a:cs typeface="TH Niramit AS" panose="02000506000000020004" pitchFamily="2" charset="-34"/>
            </a:endParaRPr>
          </a:p>
          <a:p>
            <a:pPr algn="ctr"/>
            <a:r>
              <a:rPr lang="en-US" sz="2800" i="1" dirty="0">
                <a:solidFill>
                  <a:prstClr val="white"/>
                </a:solidFill>
                <a:latin typeface="TH Niramit AS" panose="02000506000000020004" pitchFamily="2" charset="-34"/>
                <a:cs typeface="TH Niramit AS" panose="02000506000000020004" pitchFamily="2" charset="-34"/>
              </a:rPr>
              <a:t>MB: 	099</a:t>
            </a:r>
            <a:r>
              <a:rPr lang="en-US" altLang="zh-CN" sz="2800" i="1" dirty="0">
                <a:solidFill>
                  <a:prstClr val="white"/>
                </a:solidFill>
                <a:latin typeface="TH Niramit AS" panose="02000506000000020004" pitchFamily="2" charset="-34"/>
                <a:cs typeface="TH Niramit AS" panose="02000506000000020004" pitchFamily="2" charset="-34"/>
              </a:rPr>
              <a:t>-</a:t>
            </a:r>
            <a:r>
              <a:rPr lang="en-US" sz="2800" i="1" dirty="0">
                <a:solidFill>
                  <a:prstClr val="white"/>
                </a:solidFill>
                <a:latin typeface="TH Niramit AS" panose="02000506000000020004" pitchFamily="2" charset="-34"/>
                <a:cs typeface="TH Niramit AS" panose="02000506000000020004" pitchFamily="2" charset="-34"/>
              </a:rPr>
              <a:t>372</a:t>
            </a:r>
            <a:r>
              <a:rPr lang="en-US" altLang="zh-CN" sz="2800" i="1" dirty="0">
                <a:solidFill>
                  <a:prstClr val="white"/>
                </a:solidFill>
                <a:latin typeface="TH Niramit AS" panose="02000506000000020004" pitchFamily="2" charset="-34"/>
                <a:cs typeface="TH Niramit AS" panose="02000506000000020004" pitchFamily="2" charset="-34"/>
              </a:rPr>
              <a:t>-</a:t>
            </a:r>
            <a:r>
              <a:rPr lang="en-US" sz="2800" i="1" dirty="0">
                <a:solidFill>
                  <a:prstClr val="white"/>
                </a:solidFill>
                <a:latin typeface="TH Niramit AS" panose="02000506000000020004" pitchFamily="2" charset="-34"/>
                <a:cs typeface="TH Niramit AS" panose="02000506000000020004" pitchFamily="2" charset="-34"/>
              </a:rPr>
              <a:t>0099</a:t>
            </a:r>
            <a:endParaRPr lang="th-TH" sz="2800" i="1" dirty="0">
              <a:solidFill>
                <a:prstClr val="white"/>
              </a:solidFill>
              <a:latin typeface="TH Niramit AS" panose="02000506000000020004" pitchFamily="2" charset="-34"/>
              <a:cs typeface="TH Niramit AS" panose="02000506000000020004" pitchFamily="2" charset="-34"/>
            </a:endParaRPr>
          </a:p>
        </p:txBody>
      </p:sp>
      <p:sp>
        <p:nvSpPr>
          <p:cNvPr id="3" name="TextBox 2"/>
          <p:cNvSpPr txBox="1"/>
          <p:nvPr/>
        </p:nvSpPr>
        <p:spPr>
          <a:xfrm>
            <a:off x="2008392" y="935882"/>
            <a:ext cx="7344815" cy="2554545"/>
          </a:xfrm>
          <a:prstGeom prst="rect">
            <a:avLst/>
          </a:prstGeom>
          <a:noFill/>
        </p:spPr>
        <p:txBody>
          <a:bodyPr wrap="square" rtlCol="0">
            <a:spAutoFit/>
          </a:bodyPr>
          <a:lstStyle/>
          <a:p>
            <a:pPr algn="ctr"/>
            <a:r>
              <a:rPr lang="en-US" sz="3200" b="1" dirty="0">
                <a:solidFill>
                  <a:srgbClr val="FF0000"/>
                </a:solidFill>
              </a:rPr>
              <a:t>China Intelligence Center (CIC)</a:t>
            </a:r>
            <a:endParaRPr lang="en-US" sz="3200" b="1" dirty="0">
              <a:solidFill>
                <a:srgbClr val="FF0000"/>
              </a:solidFill>
            </a:endParaRPr>
          </a:p>
          <a:p>
            <a:pPr algn="ctr"/>
            <a:r>
              <a:rPr lang="zh-CN" altLang="en-US" sz="3200" b="1" dirty="0">
                <a:solidFill>
                  <a:srgbClr val="FF0000"/>
                </a:solidFill>
              </a:rPr>
              <a:t>中国商务智能中心</a:t>
            </a:r>
            <a:endParaRPr lang="en-US" altLang="zh-CN" sz="3200" b="1" dirty="0">
              <a:solidFill>
                <a:srgbClr val="FF0000"/>
              </a:solidFill>
            </a:endParaRPr>
          </a:p>
          <a:p>
            <a:pPr algn="ctr"/>
            <a:r>
              <a:rPr lang="en-US" sz="3200" b="1" dirty="0">
                <a:solidFill>
                  <a:srgbClr val="FF0000"/>
                </a:solidFill>
              </a:rPr>
              <a:t>CAMT</a:t>
            </a:r>
            <a:endParaRPr lang="en-US" sz="3200" b="1" dirty="0">
              <a:solidFill>
                <a:srgbClr val="FF0000"/>
              </a:solidFill>
            </a:endParaRPr>
          </a:p>
          <a:p>
            <a:pPr algn="ctr"/>
            <a:r>
              <a:rPr lang="en-US" sz="3200" b="1" dirty="0">
                <a:solidFill>
                  <a:srgbClr val="FF0000"/>
                </a:solidFill>
              </a:rPr>
              <a:t>053-920299 ext. 302</a:t>
            </a:r>
            <a:endParaRPr lang="en-US" sz="3200" b="1" dirty="0">
              <a:solidFill>
                <a:srgbClr val="FF0000"/>
              </a:solidFill>
            </a:endParaRPr>
          </a:p>
          <a:p>
            <a:pPr algn="ctr"/>
            <a:endParaRPr lang="en-US" sz="3200" b="1"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กล่องข้อความ 3"/>
          <p:cNvSpPr txBox="1"/>
          <p:nvPr/>
        </p:nvSpPr>
        <p:spPr>
          <a:xfrm>
            <a:off x="2008673" y="2771490"/>
            <a:ext cx="5849462" cy="3570208"/>
          </a:xfrm>
          <a:prstGeom prst="rect">
            <a:avLst/>
          </a:prstGeom>
          <a:noFill/>
        </p:spPr>
        <p:txBody>
          <a:bodyPr wrap="square" rtlCol="0">
            <a:spAutoFit/>
          </a:bodyPr>
          <a:lstStyle/>
          <a:p>
            <a:pPr algn="ctr"/>
            <a:endParaRPr lang="en-US" b="1" u="sng" dirty="0">
              <a:solidFill>
                <a:prstClr val="white"/>
              </a:solidFill>
            </a:endParaRPr>
          </a:p>
          <a:p>
            <a:pPr algn="ctr">
              <a:lnSpc>
                <a:spcPct val="150000"/>
              </a:lnSpc>
            </a:pPr>
            <a:r>
              <a:rPr lang="zh-CN" altLang="en-US" sz="2800" b="1" dirty="0">
                <a:solidFill>
                  <a:prstClr val="white"/>
                </a:solidFill>
                <a:latin typeface="TH Niramit AS" panose="02000506000000020004" pitchFamily="2" charset="-34"/>
                <a:cs typeface="TH Niramit AS" panose="02000506000000020004" pitchFamily="2" charset="-34"/>
              </a:rPr>
              <a:t>处长</a:t>
            </a:r>
            <a:r>
              <a:rPr lang="en-US" sz="2800" b="1" dirty="0" smtClean="0">
                <a:solidFill>
                  <a:prstClr val="white"/>
                </a:solidFill>
                <a:latin typeface="TH Niramit AS" panose="02000506000000020004" pitchFamily="2" charset="-34"/>
                <a:cs typeface="TH Niramit AS" panose="02000506000000020004" pitchFamily="2" charset="-34"/>
              </a:rPr>
              <a:t>: </a:t>
            </a:r>
            <a:r>
              <a:rPr lang="en-US" sz="2400" b="1" dirty="0" err="1">
                <a:solidFill>
                  <a:prstClr val="white"/>
                </a:solidFill>
                <a:latin typeface="TH Niramit AS" panose="02000506000000020004" pitchFamily="2" charset="-34"/>
                <a:cs typeface="TH Niramit AS" panose="02000506000000020004" pitchFamily="2" charset="-34"/>
              </a:rPr>
              <a:t>Danaitun</a:t>
            </a:r>
            <a:r>
              <a:rPr lang="en-US" sz="2400" b="1" dirty="0">
                <a:solidFill>
                  <a:prstClr val="white"/>
                </a:solidFill>
                <a:latin typeface="TH Niramit AS" panose="02000506000000020004" pitchFamily="2" charset="-34"/>
                <a:cs typeface="TH Niramit AS" panose="02000506000000020004" pitchFamily="2" charset="-34"/>
              </a:rPr>
              <a:t> </a:t>
            </a:r>
            <a:r>
              <a:rPr lang="en-US" sz="2400" b="1" dirty="0" err="1" smtClean="0">
                <a:solidFill>
                  <a:prstClr val="white"/>
                </a:solidFill>
                <a:latin typeface="TH Niramit AS" panose="02000506000000020004" pitchFamily="2" charset="-34"/>
                <a:cs typeface="TH Niramit AS" panose="02000506000000020004" pitchFamily="2" charset="-34"/>
              </a:rPr>
              <a:t>Pongpatcharatorntep</a:t>
            </a:r>
            <a:r>
              <a:rPr lang="en-US" sz="2400" b="1" dirty="0" smtClean="0">
                <a:solidFill>
                  <a:prstClr val="white"/>
                </a:solidFill>
                <a:latin typeface="TH Niramit AS" panose="02000506000000020004" pitchFamily="2" charset="-34"/>
                <a:cs typeface="TH Niramit AS" panose="02000506000000020004" pitchFamily="2" charset="-34"/>
              </a:rPr>
              <a:t> </a:t>
            </a:r>
            <a:r>
              <a:rPr lang="zh-CN" altLang="en-US" sz="2400" b="1" dirty="0" smtClean="0">
                <a:solidFill>
                  <a:prstClr val="white"/>
                </a:solidFill>
                <a:latin typeface="TH Niramit AS" panose="02000506000000020004" pitchFamily="2" charset="-34"/>
                <a:cs typeface="TH Niramit AS" panose="02000506000000020004" pitchFamily="2" charset="-34"/>
              </a:rPr>
              <a:t>博士</a:t>
            </a:r>
            <a:endParaRPr lang="en-US" sz="2400" b="1" dirty="0" smtClean="0">
              <a:solidFill>
                <a:prstClr val="white"/>
              </a:solidFill>
              <a:latin typeface="TH Niramit AS" panose="02000506000000020004" pitchFamily="2" charset="-34"/>
              <a:cs typeface="TH Niramit AS" panose="02000506000000020004" pitchFamily="2" charset="-34"/>
            </a:endParaRPr>
          </a:p>
          <a:p>
            <a:pPr algn="ctr">
              <a:lnSpc>
                <a:spcPct val="150000"/>
              </a:lnSpc>
            </a:pPr>
            <a:r>
              <a:rPr lang="zh-CN" altLang="en-US" sz="2800" b="1" dirty="0" smtClean="0">
                <a:solidFill>
                  <a:prstClr val="white"/>
                </a:solidFill>
                <a:latin typeface="TH Niramit AS" panose="02000506000000020004" pitchFamily="2" charset="-34"/>
                <a:cs typeface="TH Niramit AS" panose="02000506000000020004" pitchFamily="2" charset="-34"/>
              </a:rPr>
              <a:t>邮箱</a:t>
            </a:r>
            <a:r>
              <a:rPr lang="en-US" sz="3600" b="1" dirty="0" smtClean="0">
                <a:solidFill>
                  <a:prstClr val="white"/>
                </a:solidFill>
                <a:latin typeface="TH Niramit AS" panose="02000506000000020004" pitchFamily="2" charset="-34"/>
                <a:cs typeface="TH Niramit AS" panose="02000506000000020004" pitchFamily="2" charset="-34"/>
              </a:rPr>
              <a:t>: </a:t>
            </a:r>
            <a:r>
              <a:rPr lang="en-US" sz="2800" dirty="0" smtClean="0">
                <a:latin typeface="TH Niramit AS" panose="02000506000000020004" pitchFamily="2" charset="-34"/>
                <a:cs typeface="TH Niramit AS" panose="02000506000000020004" pitchFamily="2" charset="-34"/>
              </a:rPr>
              <a:t>danaitun.p@cmu.ac.th</a:t>
            </a:r>
            <a:endParaRPr lang="en-US" sz="2800" dirty="0" smtClean="0">
              <a:latin typeface="TH Niramit AS" panose="02000506000000020004" pitchFamily="2" charset="-34"/>
              <a:cs typeface="TH Niramit AS" panose="02000506000000020004" pitchFamily="2" charset="-34"/>
            </a:endParaRPr>
          </a:p>
          <a:p>
            <a:pPr algn="ctr"/>
            <a:r>
              <a:rPr lang="zh-CN" altLang="en-US" sz="2800" dirty="0" smtClean="0">
                <a:solidFill>
                  <a:prstClr val="white"/>
                </a:solidFill>
                <a:latin typeface="TH Niramit AS" panose="02000506000000020004" pitchFamily="2" charset="-34"/>
                <a:cs typeface="TH Niramit AS" panose="02000506000000020004" pitchFamily="2" charset="-34"/>
              </a:rPr>
              <a:t>电话</a:t>
            </a:r>
            <a:r>
              <a:rPr lang="en-US" sz="2800" dirty="0" smtClean="0">
                <a:solidFill>
                  <a:prstClr val="white"/>
                </a:solidFill>
                <a:latin typeface="TH Niramit AS" panose="02000506000000020004" pitchFamily="2" charset="-34"/>
                <a:cs typeface="TH Niramit AS" panose="02000506000000020004" pitchFamily="2" charset="-34"/>
              </a:rPr>
              <a:t>: </a:t>
            </a:r>
            <a:r>
              <a:rPr lang="en-US" sz="2800" dirty="0">
                <a:solidFill>
                  <a:prstClr val="white"/>
                </a:solidFill>
                <a:latin typeface="TH Niramit AS" panose="02000506000000020004" pitchFamily="2" charset="-34"/>
                <a:cs typeface="TH Niramit AS" panose="02000506000000020004" pitchFamily="2" charset="-34"/>
              </a:rPr>
              <a:t>	</a:t>
            </a:r>
            <a:r>
              <a:rPr lang="en-US" sz="2800" dirty="0" smtClean="0">
                <a:solidFill>
                  <a:prstClr val="white"/>
                </a:solidFill>
                <a:latin typeface="TH Niramit AS" panose="02000506000000020004" pitchFamily="2" charset="-34"/>
                <a:cs typeface="TH Niramit AS" panose="02000506000000020004" pitchFamily="2" charset="-34"/>
              </a:rPr>
              <a:t>081</a:t>
            </a:r>
            <a:r>
              <a:rPr lang="en-US" altLang="zh-CN" sz="2800" dirty="0" smtClean="0">
                <a:solidFill>
                  <a:prstClr val="white"/>
                </a:solidFill>
                <a:latin typeface="TH Niramit AS" panose="02000506000000020004" pitchFamily="2" charset="-34"/>
                <a:cs typeface="TH Niramit AS" panose="02000506000000020004" pitchFamily="2" charset="-34"/>
              </a:rPr>
              <a:t>-</a:t>
            </a:r>
            <a:r>
              <a:rPr lang="en-US" sz="2800" dirty="0" smtClean="0">
                <a:solidFill>
                  <a:prstClr val="white"/>
                </a:solidFill>
                <a:latin typeface="TH Niramit AS" panose="02000506000000020004" pitchFamily="2" charset="-34"/>
                <a:cs typeface="TH Niramit AS" panose="02000506000000020004" pitchFamily="2" charset="-34"/>
              </a:rPr>
              <a:t>746</a:t>
            </a:r>
            <a:r>
              <a:rPr lang="en-US" altLang="zh-CN" sz="2800" dirty="0" smtClean="0">
                <a:solidFill>
                  <a:prstClr val="white"/>
                </a:solidFill>
                <a:latin typeface="TH Niramit AS" panose="02000506000000020004" pitchFamily="2" charset="-34"/>
                <a:cs typeface="TH Niramit AS" panose="02000506000000020004" pitchFamily="2" charset="-34"/>
              </a:rPr>
              <a:t>-</a:t>
            </a:r>
            <a:r>
              <a:rPr lang="en-US" sz="2800" dirty="0" smtClean="0">
                <a:solidFill>
                  <a:prstClr val="white"/>
                </a:solidFill>
                <a:latin typeface="TH Niramit AS" panose="02000506000000020004" pitchFamily="2" charset="-34"/>
                <a:cs typeface="TH Niramit AS" panose="02000506000000020004" pitchFamily="2" charset="-34"/>
              </a:rPr>
              <a:t>6285</a:t>
            </a:r>
            <a:endParaRPr lang="en-US" sz="2800" dirty="0">
              <a:solidFill>
                <a:prstClr val="white"/>
              </a:solidFill>
              <a:latin typeface="TH Niramit AS" panose="02000506000000020004" pitchFamily="2" charset="-34"/>
              <a:cs typeface="TH Niramit AS" panose="02000506000000020004" pitchFamily="2" charset="-34"/>
            </a:endParaRPr>
          </a:p>
          <a:p>
            <a:pPr algn="ctr"/>
            <a:r>
              <a:rPr lang="en-US" sz="2800" dirty="0"/>
              <a:t> </a:t>
            </a:r>
            <a:r>
              <a:rPr lang="zh-CN" altLang="en-US" sz="2800" b="1" dirty="0" smtClean="0">
                <a:solidFill>
                  <a:prstClr val="white"/>
                </a:solidFill>
                <a:latin typeface="TH Niramit AS" panose="02000506000000020004" pitchFamily="2" charset="-34"/>
                <a:cs typeface="TH Niramit AS" panose="02000506000000020004" pitchFamily="2" charset="-34"/>
              </a:rPr>
              <a:t>助理</a:t>
            </a:r>
            <a:r>
              <a:rPr lang="en-US" sz="2800" b="1" dirty="0" smtClean="0">
                <a:solidFill>
                  <a:prstClr val="white"/>
                </a:solidFill>
                <a:latin typeface="TH Niramit AS" panose="02000506000000020004" pitchFamily="2" charset="-34"/>
                <a:cs typeface="TH Niramit AS" panose="02000506000000020004" pitchFamily="2" charset="-34"/>
              </a:rPr>
              <a:t>: </a:t>
            </a:r>
            <a:r>
              <a:rPr lang="en-US" sz="2800" b="1" dirty="0">
                <a:solidFill>
                  <a:prstClr val="white"/>
                </a:solidFill>
                <a:latin typeface="TH Niramit AS" panose="02000506000000020004" pitchFamily="2" charset="-34"/>
                <a:cs typeface="TH Niramit AS" panose="02000506000000020004" pitchFamily="2" charset="-34"/>
              </a:rPr>
              <a:t>Qingwei Shen (</a:t>
            </a:r>
            <a:r>
              <a:rPr lang="th-TH" sz="2800" b="1" dirty="0">
                <a:solidFill>
                  <a:prstClr val="white"/>
                </a:solidFill>
                <a:latin typeface="TH Niramit AS" panose="02000506000000020004" pitchFamily="2" charset="-34"/>
                <a:cs typeface="TH Niramit AS" panose="02000506000000020004" pitchFamily="2" charset="-34"/>
              </a:rPr>
              <a:t>น้ำ</a:t>
            </a:r>
            <a:r>
              <a:rPr lang="en-US" sz="2800" b="1" dirty="0">
                <a:solidFill>
                  <a:prstClr val="white"/>
                </a:solidFill>
                <a:latin typeface="TH Niramit AS" panose="02000506000000020004" pitchFamily="2" charset="-34"/>
                <a:cs typeface="TH Niramit AS" panose="02000506000000020004" pitchFamily="2" charset="-34"/>
              </a:rPr>
              <a:t>)</a:t>
            </a:r>
            <a:endParaRPr lang="th-TH" sz="2800" b="1" dirty="0">
              <a:solidFill>
                <a:prstClr val="white"/>
              </a:solidFill>
              <a:latin typeface="TH Niramit AS" panose="02000506000000020004" pitchFamily="2" charset="-34"/>
              <a:cs typeface="TH Niramit AS" panose="02000506000000020004" pitchFamily="2" charset="-34"/>
            </a:endParaRPr>
          </a:p>
          <a:p>
            <a:pPr algn="ctr"/>
            <a:r>
              <a:rPr lang="zh-CN" altLang="en-US" sz="2800" u="sng" dirty="0" smtClean="0">
                <a:solidFill>
                  <a:prstClr val="white"/>
                </a:solidFill>
                <a:latin typeface="TH Niramit AS" panose="02000506000000020004" pitchFamily="2" charset="-34"/>
                <a:cs typeface="TH Niramit AS" panose="02000506000000020004" pitchFamily="2" charset="-34"/>
              </a:rPr>
              <a:t>邮箱</a:t>
            </a:r>
            <a:r>
              <a:rPr lang="en-US" sz="2800" u="sng" dirty="0" smtClean="0">
                <a:solidFill>
                  <a:prstClr val="white"/>
                </a:solidFill>
                <a:latin typeface="TH Niramit AS" panose="02000506000000020004" pitchFamily="2" charset="-34"/>
                <a:cs typeface="TH Niramit AS" panose="02000506000000020004" pitchFamily="2" charset="-34"/>
              </a:rPr>
              <a:t>: </a:t>
            </a:r>
            <a:r>
              <a:rPr lang="en-US" sz="2800" u="sng" dirty="0">
                <a:solidFill>
                  <a:prstClr val="white"/>
                </a:solidFill>
                <a:latin typeface="TH Niramit AS" panose="02000506000000020004" pitchFamily="2" charset="-34"/>
                <a:cs typeface="TH Niramit AS" panose="02000506000000020004" pitchFamily="2" charset="-34"/>
              </a:rPr>
              <a:t>shenqingwei@Hotmail.com</a:t>
            </a:r>
            <a:endParaRPr lang="en-US" sz="2800" u="sng" dirty="0">
              <a:solidFill>
                <a:prstClr val="white"/>
              </a:solidFill>
              <a:latin typeface="TH Niramit AS" panose="02000506000000020004" pitchFamily="2" charset="-34"/>
              <a:cs typeface="TH Niramit AS" panose="02000506000000020004" pitchFamily="2" charset="-34"/>
            </a:endParaRPr>
          </a:p>
          <a:p>
            <a:pPr algn="ctr"/>
            <a:r>
              <a:rPr lang="zh-CN" altLang="en-US" sz="2800" i="1" dirty="0" smtClean="0">
                <a:solidFill>
                  <a:prstClr val="white"/>
                </a:solidFill>
                <a:latin typeface="TH Niramit AS" panose="02000506000000020004" pitchFamily="2" charset="-34"/>
                <a:cs typeface="TH Niramit AS" panose="02000506000000020004" pitchFamily="2" charset="-34"/>
              </a:rPr>
              <a:t>电话</a:t>
            </a:r>
            <a:r>
              <a:rPr lang="en-US" sz="2800" i="1" dirty="0" smtClean="0">
                <a:solidFill>
                  <a:prstClr val="white"/>
                </a:solidFill>
                <a:latin typeface="TH Niramit AS" panose="02000506000000020004" pitchFamily="2" charset="-34"/>
                <a:cs typeface="TH Niramit AS" panose="02000506000000020004" pitchFamily="2" charset="-34"/>
              </a:rPr>
              <a:t>: </a:t>
            </a:r>
            <a:r>
              <a:rPr lang="en-US" sz="2800" i="1" dirty="0">
                <a:solidFill>
                  <a:prstClr val="white"/>
                </a:solidFill>
                <a:latin typeface="TH Niramit AS" panose="02000506000000020004" pitchFamily="2" charset="-34"/>
                <a:cs typeface="TH Niramit AS" panose="02000506000000020004" pitchFamily="2" charset="-34"/>
              </a:rPr>
              <a:t>	099</a:t>
            </a:r>
            <a:r>
              <a:rPr lang="en-US" altLang="zh-CN" sz="2800" i="1" dirty="0">
                <a:solidFill>
                  <a:prstClr val="white"/>
                </a:solidFill>
                <a:latin typeface="TH Niramit AS" panose="02000506000000020004" pitchFamily="2" charset="-34"/>
                <a:cs typeface="TH Niramit AS" panose="02000506000000020004" pitchFamily="2" charset="-34"/>
              </a:rPr>
              <a:t>-</a:t>
            </a:r>
            <a:r>
              <a:rPr lang="en-US" sz="2800" i="1" dirty="0">
                <a:solidFill>
                  <a:prstClr val="white"/>
                </a:solidFill>
                <a:latin typeface="TH Niramit AS" panose="02000506000000020004" pitchFamily="2" charset="-34"/>
                <a:cs typeface="TH Niramit AS" panose="02000506000000020004" pitchFamily="2" charset="-34"/>
              </a:rPr>
              <a:t>372</a:t>
            </a:r>
            <a:r>
              <a:rPr lang="en-US" altLang="zh-CN" sz="2800" i="1" dirty="0">
                <a:solidFill>
                  <a:prstClr val="white"/>
                </a:solidFill>
                <a:latin typeface="TH Niramit AS" panose="02000506000000020004" pitchFamily="2" charset="-34"/>
                <a:cs typeface="TH Niramit AS" panose="02000506000000020004" pitchFamily="2" charset="-34"/>
              </a:rPr>
              <a:t>-</a:t>
            </a:r>
            <a:r>
              <a:rPr lang="en-US" sz="2800" i="1" dirty="0">
                <a:solidFill>
                  <a:prstClr val="white"/>
                </a:solidFill>
                <a:latin typeface="TH Niramit AS" panose="02000506000000020004" pitchFamily="2" charset="-34"/>
                <a:cs typeface="TH Niramit AS" panose="02000506000000020004" pitchFamily="2" charset="-34"/>
              </a:rPr>
              <a:t>0099</a:t>
            </a:r>
            <a:endParaRPr lang="th-TH" sz="2800" i="1" dirty="0">
              <a:solidFill>
                <a:prstClr val="white"/>
              </a:solidFill>
              <a:latin typeface="TH Niramit AS" panose="02000506000000020004" pitchFamily="2" charset="-34"/>
              <a:cs typeface="TH Niramit AS" panose="02000506000000020004" pitchFamily="2" charset="-34"/>
            </a:endParaRPr>
          </a:p>
        </p:txBody>
      </p:sp>
      <p:sp>
        <p:nvSpPr>
          <p:cNvPr id="3" name="TextBox 2"/>
          <p:cNvSpPr txBox="1"/>
          <p:nvPr/>
        </p:nvSpPr>
        <p:spPr>
          <a:xfrm>
            <a:off x="2008392" y="935882"/>
            <a:ext cx="7344815" cy="2062103"/>
          </a:xfrm>
          <a:prstGeom prst="rect">
            <a:avLst/>
          </a:prstGeom>
          <a:noFill/>
        </p:spPr>
        <p:txBody>
          <a:bodyPr wrap="square" rtlCol="0">
            <a:spAutoFit/>
          </a:bodyPr>
          <a:lstStyle/>
          <a:p>
            <a:pPr algn="ctr"/>
            <a:r>
              <a:rPr lang="en-US" sz="3200" b="1" dirty="0">
                <a:solidFill>
                  <a:srgbClr val="FF0000"/>
                </a:solidFill>
              </a:rPr>
              <a:t>China Intelligence Center (CIC)</a:t>
            </a:r>
            <a:endParaRPr lang="en-US" sz="3200" b="1" dirty="0">
              <a:solidFill>
                <a:srgbClr val="FF0000"/>
              </a:solidFill>
            </a:endParaRPr>
          </a:p>
          <a:p>
            <a:pPr algn="ctr"/>
            <a:r>
              <a:rPr lang="zh-CN" altLang="en-US" sz="3200" b="1" dirty="0">
                <a:solidFill>
                  <a:srgbClr val="FF0000"/>
                </a:solidFill>
              </a:rPr>
              <a:t>中国商务智能中心</a:t>
            </a:r>
            <a:endParaRPr lang="en-US" altLang="zh-CN" sz="3200" b="1" dirty="0">
              <a:solidFill>
                <a:srgbClr val="FF0000"/>
              </a:solidFill>
            </a:endParaRPr>
          </a:p>
          <a:p>
            <a:pPr algn="ctr"/>
            <a:r>
              <a:rPr lang="zh-CN" altLang="en-US" sz="3200" b="1" dirty="0" smtClean="0">
                <a:solidFill>
                  <a:srgbClr val="FF0000"/>
                </a:solidFill>
              </a:rPr>
              <a:t>座机电话：</a:t>
            </a:r>
            <a:r>
              <a:rPr lang="en-US" sz="3200" b="1" dirty="0" smtClean="0">
                <a:solidFill>
                  <a:srgbClr val="FF0000"/>
                </a:solidFill>
              </a:rPr>
              <a:t>053-920299 </a:t>
            </a:r>
            <a:r>
              <a:rPr lang="en-US" sz="3200" b="1" dirty="0">
                <a:solidFill>
                  <a:srgbClr val="FF0000"/>
                </a:solidFill>
              </a:rPr>
              <a:t>ext. 302</a:t>
            </a:r>
            <a:endParaRPr lang="en-US" sz="3200" b="1" dirty="0">
              <a:solidFill>
                <a:srgbClr val="FF0000"/>
              </a:solidFill>
            </a:endParaRPr>
          </a:p>
          <a:p>
            <a:pPr algn="ctr"/>
            <a:endParaRPr lang="en-US" sz="3200" b="1"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altLang="zh-CN" b="1" u="sng" dirty="0">
                <a:latin typeface="Calibri" panose="020F0502020204030204" pitchFamily="34" charset="0"/>
                <a:cs typeface="Calibri" panose="020F0502020204030204" pitchFamily="34" charset="0"/>
              </a:rPr>
              <a:t>Mission</a:t>
            </a:r>
            <a:endParaRPr lang="en-US" b="1" u="sng" dirty="0">
              <a:latin typeface="Calibri" panose="020F0502020204030204" pitchFamily="34" charset="0"/>
              <a:cs typeface="Calibri" panose="020F0502020204030204" pitchFamily="34" charset="0"/>
            </a:endParaRPr>
          </a:p>
        </p:txBody>
      </p:sp>
      <p:sp>
        <p:nvSpPr>
          <p:cNvPr id="3" name="ตัวแทนเนื้อหา 2"/>
          <p:cNvSpPr>
            <a:spLocks noGrp="1"/>
          </p:cNvSpPr>
          <p:nvPr>
            <p:ph idx="1"/>
          </p:nvPr>
        </p:nvSpPr>
        <p:spPr>
          <a:xfrm>
            <a:off x="1158844" y="1152983"/>
            <a:ext cx="9306962" cy="2598750"/>
          </a:xfrm>
        </p:spPr>
        <p:txBody>
          <a:bodyPr>
            <a:noAutofit/>
          </a:bodyPr>
          <a:lstStyle/>
          <a:p>
            <a:pPr>
              <a:lnSpc>
                <a:spcPct val="15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Providing the Consultation , Marketing strategy plan; </a:t>
            </a:r>
            <a:endParaRPr lang="en-US" b="1" dirty="0">
              <a:latin typeface="Calibri" panose="020F0502020204030204" pitchFamily="34" charset="0"/>
              <a:cs typeface="Calibri" panose="020F0502020204030204" pitchFamily="34" charset="0"/>
            </a:endParaRPr>
          </a:p>
          <a:p>
            <a:pPr>
              <a:lnSpc>
                <a:spcPct val="15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Developing Chinese language PR(Public Relationship)  for Local enterprises online marketing and research ;</a:t>
            </a:r>
            <a:endParaRPr lang="en-US" b="1" dirty="0">
              <a:latin typeface="Calibri" panose="020F0502020204030204" pitchFamily="34" charset="0"/>
              <a:cs typeface="Calibri" panose="020F0502020204030204" pitchFamily="34" charset="0"/>
            </a:endParaRPr>
          </a:p>
          <a:p>
            <a:pPr>
              <a:lnSpc>
                <a:spcPct val="15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Sharing important marketing information for the enterprises  which aim to create the Thai enterprises competency in business. </a:t>
            </a:r>
            <a:endParaRPr lang="en-US" b="1" dirty="0">
              <a:latin typeface="Calibri" panose="020F0502020204030204" pitchFamily="34" charset="0"/>
              <a:cs typeface="Calibri" panose="020F0502020204030204" pitchFamily="34" charset="0"/>
            </a:endParaRPr>
          </a:p>
          <a:p>
            <a:pPr>
              <a:lnSpc>
                <a:spcPct val="15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To help the enterprises to contact the Chinese online marketing platform.</a:t>
            </a:r>
            <a:endParaRPr lang="th-TH" sz="1400" b="1" dirty="0">
              <a:latin typeface="TH SarabunPSK" pitchFamily="34" charset="-34"/>
              <a:cs typeface="TH SarabunPSK" pitchFamily="34" charset="-34"/>
            </a:endParaRPr>
          </a:p>
          <a:p>
            <a:pPr lvl="2" algn="thaiDist">
              <a:lnSpc>
                <a:spcPct val="150000"/>
              </a:lnSpc>
            </a:pPr>
            <a:r>
              <a:rPr lang="th-TH" sz="2000" b="1" dirty="0">
                <a:latin typeface="TH SarabunPSK" pitchFamily="34" charset="-34"/>
                <a:cs typeface="TH SarabunPSK" pitchFamily="34" charset="-34"/>
              </a:rPr>
              <a:t> </a:t>
            </a:r>
            <a:r>
              <a:rPr lang="en-US" sz="2000" b="1" dirty="0">
                <a:latin typeface="Calibri" panose="020F0502020204030204" pitchFamily="34" charset="0"/>
                <a:cs typeface="Calibri" panose="020F0502020204030204" pitchFamily="34" charset="0"/>
              </a:rPr>
              <a:t>Tourism  industry</a:t>
            </a:r>
            <a:endParaRPr lang="th-TH" sz="2000" b="1" dirty="0">
              <a:latin typeface="Calibri" panose="020F0502020204030204" pitchFamily="34" charset="0"/>
              <a:cs typeface="TH SarabunPSK" pitchFamily="34" charset="-34"/>
            </a:endParaRPr>
          </a:p>
          <a:p>
            <a:pPr lvl="2" algn="thaiDist">
              <a:lnSpc>
                <a:spcPct val="150000"/>
              </a:lnSpc>
            </a:pPr>
            <a:r>
              <a:rPr lang="th-TH" sz="2000" b="1" dirty="0">
                <a:latin typeface="Calibri" panose="020F0502020204030204" pitchFamily="34" charset="0"/>
                <a:cs typeface="TH SarabunPSK" pitchFamily="34" charset="-34"/>
              </a:rPr>
              <a:t> </a:t>
            </a:r>
            <a:r>
              <a:rPr lang="en-US" sz="2000" b="1" dirty="0">
                <a:latin typeface="Calibri" panose="020F0502020204030204" pitchFamily="34" charset="0"/>
                <a:cs typeface="Calibri" panose="020F0502020204030204" pitchFamily="34" charset="0"/>
              </a:rPr>
              <a:t>Logistic industry</a:t>
            </a:r>
            <a:endParaRPr lang="th-TH" sz="2000" b="1" dirty="0">
              <a:latin typeface="Calibri" panose="020F0502020204030204" pitchFamily="34" charset="0"/>
              <a:cs typeface="TH SarabunPSK" pitchFamily="34" charset="-34"/>
            </a:endParaRPr>
          </a:p>
          <a:p>
            <a:pPr lvl="2" algn="thaiDist">
              <a:lnSpc>
                <a:spcPct val="150000"/>
              </a:lnSpc>
            </a:pPr>
            <a:r>
              <a:rPr lang="en-US" sz="2000" b="1" dirty="0">
                <a:latin typeface="Calibri" panose="020F0502020204030204" pitchFamily="34" charset="0"/>
                <a:cs typeface="Calibri" panose="020F0502020204030204" pitchFamily="34" charset="0"/>
              </a:rPr>
              <a:t> Cross Border E-commerce</a:t>
            </a:r>
            <a:endParaRPr lang="th-TH" sz="2000" b="1" dirty="0">
              <a:latin typeface="Calibri" panose="020F0502020204030204" pitchFamily="34" charset="0"/>
              <a:cs typeface="TH SarabunPSK" pitchFamily="34" charset="-34"/>
            </a:endParaRPr>
          </a:p>
          <a:p>
            <a:pPr lvl="2" algn="thaiDist">
              <a:lnSpc>
                <a:spcPct val="150000"/>
              </a:lnSpc>
            </a:pPr>
            <a:r>
              <a:rPr lang="th-TH" sz="2000" b="1" dirty="0">
                <a:latin typeface="Calibri" panose="020F0502020204030204" pitchFamily="34" charset="0"/>
                <a:cs typeface="TH SarabunPSK" pitchFamily="34" charset="-34"/>
              </a:rPr>
              <a:t> </a:t>
            </a:r>
            <a:r>
              <a:rPr lang="en-US" sz="2000" b="1" dirty="0">
                <a:latin typeface="Calibri" panose="020F0502020204030204" pitchFamily="34" charset="0"/>
                <a:cs typeface="Calibri" panose="020F0502020204030204" pitchFamily="34" charset="0"/>
              </a:rPr>
              <a:t>others </a:t>
            </a:r>
            <a:r>
              <a:rPr lang="th-TH" sz="2000" b="1" dirty="0">
                <a:latin typeface="Calibri" panose="020F0502020204030204" pitchFamily="34" charset="0"/>
                <a:cs typeface="TH SarabunPSK" pitchFamily="34" charset="-34"/>
              </a:rPr>
              <a:t> </a:t>
            </a:r>
            <a:r>
              <a:rPr lang="en-US" sz="2000" b="1" dirty="0">
                <a:latin typeface="Calibri" panose="020F0502020204030204" pitchFamily="34" charset="0"/>
                <a:cs typeface="Calibri" panose="020F0502020204030204" pitchFamily="34" charset="0"/>
              </a:rPr>
              <a:t>that about the  business </a:t>
            </a:r>
            <a:r>
              <a:rPr lang="en-US" sz="2400" b="1" dirty="0">
                <a:latin typeface="Calibri" panose="020F0502020204030204" pitchFamily="34" charset="0"/>
                <a:cs typeface="Calibri" panose="020F0502020204030204" pitchFamily="34" charset="0"/>
              </a:rPr>
              <a:t>and investment</a:t>
            </a:r>
            <a:endParaRPr lang="en-US" sz="2400" b="1"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636395" y="1034733"/>
            <a:ext cx="9144000" cy="2387600"/>
          </a:xfrm>
        </p:spPr>
        <p:txBody>
          <a:bodyPr/>
          <a:lstStyle/>
          <a:p>
            <a:r>
              <a:rPr lang="en-US" altLang="zh-CN" sz="4000" b="1">
                <a:latin typeface="Times New Roman" panose="02020603050405020304" charset="0"/>
              </a:rPr>
              <a:t>Online Marketing Based on Social Media</a:t>
            </a:r>
            <a:endParaRPr lang="en-US" altLang="zh-CN" sz="4000" b="1">
              <a:latin typeface="Times New Roman" panose="02020603050405020304" charset="0"/>
            </a:endParaRPr>
          </a:p>
        </p:txBody>
      </p:sp>
      <p:sp>
        <p:nvSpPr>
          <p:cNvPr id="3" name="副标题 2"/>
          <p:cNvSpPr>
            <a:spLocks noGrp="1"/>
          </p:cNvSpPr>
          <p:nvPr>
            <p:ph type="subTitle" idx="1"/>
          </p:nvPr>
        </p:nvSpPr>
        <p:spPr>
          <a:xfrm>
            <a:off x="3324860" y="4979353"/>
            <a:ext cx="9144000" cy="1655762"/>
          </a:xfrm>
        </p:spPr>
        <p:txBody>
          <a:bodyPr>
            <a:normAutofit lnSpcReduction="10000"/>
          </a:bodyPr>
          <a:lstStyle/>
          <a:p>
            <a:endParaRPr lang="zh-CN" altLang="en-US"/>
          </a:p>
          <a:p>
            <a:endParaRPr lang="zh-CN" altLang="en-US"/>
          </a:p>
          <a:p>
            <a:r>
              <a:rPr lang="zh-CN" altLang="en-US"/>
              <a:t>           </a:t>
            </a:r>
            <a:r>
              <a:rPr lang="zh-CN" altLang="en-US" sz="2000"/>
              <a:t>  </a:t>
            </a:r>
            <a:r>
              <a:rPr lang="en-US" altLang="zh-CN" sz="2000"/>
              <a:t>DING JIANWEI</a:t>
            </a:r>
            <a:endParaRPr lang="en-US" altLang="zh-CN" sz="2000"/>
          </a:p>
          <a:p>
            <a:r>
              <a:rPr lang="en-US" altLang="zh-CN" sz="2000"/>
              <a:t>College of Arts,Media and Technology.Chiang Mai University</a:t>
            </a:r>
            <a:endParaRPr lang="en-US" altLang="zh-CN"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18440"/>
            <a:ext cx="10515600" cy="1325563"/>
          </a:xfrm>
        </p:spPr>
        <p:txBody>
          <a:bodyPr/>
          <a:lstStyle/>
          <a:p>
            <a:r>
              <a:rPr lang="en-US" altLang="zh-CN" sz="2800" b="1">
                <a:latin typeface="Times New Roman" panose="02020603050405020304" charset="0"/>
              </a:rPr>
              <a:t>Why we choose social media ?</a:t>
            </a:r>
            <a:endParaRPr lang="en-US" altLang="zh-CN" sz="2800" b="1">
              <a:latin typeface="Times New Roman" panose="02020603050405020304" charset="0"/>
            </a:endParaRPr>
          </a:p>
        </p:txBody>
      </p:sp>
      <p:sp>
        <p:nvSpPr>
          <p:cNvPr id="3" name="内容占位符 2"/>
          <p:cNvSpPr>
            <a:spLocks noGrp="1"/>
          </p:cNvSpPr>
          <p:nvPr>
            <p:ph idx="1"/>
          </p:nvPr>
        </p:nvSpPr>
        <p:spPr>
          <a:xfrm>
            <a:off x="838200" y="1253490"/>
            <a:ext cx="10515600" cy="4871720"/>
          </a:xfrm>
        </p:spPr>
        <p:txBody>
          <a:bodyPr/>
          <a:lstStyle/>
          <a:p>
            <a:r>
              <a:rPr lang="zh-CN" altLang="en-US"/>
              <a:t>In June 2017, China's netizens reached 751 million</a:t>
            </a:r>
            <a:r>
              <a:rPr lang="en-US" altLang="zh-CN"/>
              <a:t>,and China's mobile phone users reached 724 million.</a:t>
            </a:r>
            <a:endParaRPr lang="en-US" altLang="zh-CN"/>
          </a:p>
          <a:p>
            <a:endParaRPr lang="en-US" altLang="zh-CN"/>
          </a:p>
          <a:p>
            <a:endParaRPr lang="en-US" altLang="zh-CN"/>
          </a:p>
        </p:txBody>
      </p:sp>
      <p:sp>
        <p:nvSpPr>
          <p:cNvPr id="4" name="文本框 3"/>
          <p:cNvSpPr txBox="1"/>
          <p:nvPr/>
        </p:nvSpPr>
        <p:spPr>
          <a:xfrm>
            <a:off x="7092315" y="6413500"/>
            <a:ext cx="5032375" cy="368300"/>
          </a:xfrm>
          <a:prstGeom prst="rect">
            <a:avLst/>
          </a:prstGeom>
          <a:noFill/>
        </p:spPr>
        <p:txBody>
          <a:bodyPr wrap="square" rtlCol="0">
            <a:spAutoFit/>
          </a:bodyPr>
          <a:lstStyle/>
          <a:p>
            <a:r>
              <a:rPr lang="en-US" altLang="zh-CN">
                <a:solidFill>
                  <a:prstClr val="black"/>
                </a:solidFill>
              </a:rPr>
              <a:t>Source:China Internet Network Information Center</a:t>
            </a:r>
            <a:endParaRPr lang="en-US" altLang="zh-CN">
              <a:solidFill>
                <a:prstClr val="black"/>
              </a:solidFill>
            </a:endParaRPr>
          </a:p>
        </p:txBody>
      </p:sp>
      <p:pic>
        <p:nvPicPr>
          <p:cNvPr id="5" name="图片 4"/>
          <p:cNvPicPr>
            <a:picLocks noChangeAspect="1"/>
          </p:cNvPicPr>
          <p:nvPr/>
        </p:nvPicPr>
        <p:blipFill>
          <a:blip r:embed="rId1"/>
          <a:stretch>
            <a:fillRect/>
          </a:stretch>
        </p:blipFill>
        <p:spPr>
          <a:xfrm>
            <a:off x="367030" y="2289810"/>
            <a:ext cx="6386830" cy="3050540"/>
          </a:xfrm>
          <a:prstGeom prst="rect">
            <a:avLst/>
          </a:prstGeom>
        </p:spPr>
      </p:pic>
      <p:pic>
        <p:nvPicPr>
          <p:cNvPr id="6" name="图片 5"/>
          <p:cNvPicPr>
            <a:picLocks noChangeAspect="1"/>
          </p:cNvPicPr>
          <p:nvPr/>
        </p:nvPicPr>
        <p:blipFill>
          <a:blip r:embed="rId2"/>
          <a:stretch>
            <a:fillRect/>
          </a:stretch>
        </p:blipFill>
        <p:spPr>
          <a:xfrm>
            <a:off x="6650355" y="2242820"/>
            <a:ext cx="5474335" cy="2893060"/>
          </a:xfrm>
          <a:prstGeom prst="rect">
            <a:avLst/>
          </a:prstGeom>
        </p:spPr>
      </p:pic>
      <p:sp>
        <p:nvSpPr>
          <p:cNvPr id="10" name="文本框 9"/>
          <p:cNvSpPr txBox="1"/>
          <p:nvPr/>
        </p:nvSpPr>
        <p:spPr>
          <a:xfrm>
            <a:off x="1210945" y="5497830"/>
            <a:ext cx="3847465" cy="368300"/>
          </a:xfrm>
          <a:prstGeom prst="rect">
            <a:avLst/>
          </a:prstGeom>
          <a:noFill/>
        </p:spPr>
        <p:txBody>
          <a:bodyPr wrap="square" rtlCol="0">
            <a:spAutoFit/>
          </a:bodyPr>
          <a:lstStyle/>
          <a:p>
            <a:r>
              <a:rPr lang="en-US" altLang="zh-CN" b="1">
                <a:solidFill>
                  <a:srgbClr val="FF0000"/>
                </a:solidFill>
              </a:rPr>
              <a:t>More 50% netizens:20-39 years old</a:t>
            </a:r>
            <a:endParaRPr lang="en-US" altLang="zh-CN" b="1">
              <a:solidFill>
                <a:srgbClr val="FF0000"/>
              </a:solidFill>
            </a:endParaRPr>
          </a:p>
        </p:txBody>
      </p:sp>
      <p:cxnSp>
        <p:nvCxnSpPr>
          <p:cNvPr id="11" name="直接箭头连接符 10"/>
          <p:cNvCxnSpPr/>
          <p:nvPr/>
        </p:nvCxnSpPr>
        <p:spPr>
          <a:xfrm flipH="1">
            <a:off x="7843520" y="1960880"/>
            <a:ext cx="1753235" cy="10223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7853680" y="1960880"/>
            <a:ext cx="1732915" cy="1422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7693025" y="1960880"/>
            <a:ext cx="1863725" cy="640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556750" y="1790700"/>
            <a:ext cx="1071880" cy="368300"/>
          </a:xfrm>
          <a:prstGeom prst="rect">
            <a:avLst/>
          </a:prstGeom>
          <a:noFill/>
        </p:spPr>
        <p:txBody>
          <a:bodyPr wrap="square" rtlCol="0">
            <a:spAutoFit/>
          </a:bodyPr>
          <a:lstStyle/>
          <a:p>
            <a:r>
              <a:rPr lang="en-US" altLang="zh-CN">
                <a:solidFill>
                  <a:srgbClr val="FF0000"/>
                </a:solidFill>
              </a:rPr>
              <a:t>Top 3</a:t>
            </a:r>
            <a:endParaRPr lang="en-US" altLang="zh-CN">
              <a:solidFill>
                <a:srgbClr val="FF0000"/>
              </a:solidFill>
            </a:endParaRPr>
          </a:p>
        </p:txBody>
      </p:sp>
      <p:sp>
        <p:nvSpPr>
          <p:cNvPr id="15" name="文本框 14"/>
          <p:cNvSpPr txBox="1"/>
          <p:nvPr/>
        </p:nvSpPr>
        <p:spPr>
          <a:xfrm>
            <a:off x="7843520" y="5480050"/>
            <a:ext cx="3921125" cy="645160"/>
          </a:xfrm>
          <a:prstGeom prst="rect">
            <a:avLst/>
          </a:prstGeom>
          <a:noFill/>
        </p:spPr>
        <p:txBody>
          <a:bodyPr wrap="square" rtlCol="0">
            <a:spAutoFit/>
          </a:bodyPr>
          <a:lstStyle/>
          <a:p>
            <a:r>
              <a:rPr lang="en-US" altLang="zh-CN">
                <a:solidFill>
                  <a:srgbClr val="FF0000"/>
                </a:solidFill>
              </a:rPr>
              <a:t>Top 3 are social media app.(Social media covers most chinese netizens)</a:t>
            </a:r>
            <a:endParaRPr lang="en-US" altLang="zh-CN">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1"/>
              <a:t>Cheaper and Effeciency than Other Channels</a:t>
            </a:r>
            <a:endParaRPr lang="en-US" altLang="zh-CN" sz="2800" b="1"/>
          </a:p>
        </p:txBody>
      </p:sp>
      <p:sp>
        <p:nvSpPr>
          <p:cNvPr id="3" name="内容占位符 2"/>
          <p:cNvSpPr>
            <a:spLocks noGrp="1"/>
          </p:cNvSpPr>
          <p:nvPr>
            <p:ph idx="1"/>
          </p:nvPr>
        </p:nvSpPr>
        <p:spPr>
          <a:xfrm>
            <a:off x="603250" y="1835785"/>
            <a:ext cx="10424160" cy="4545965"/>
          </a:xfrm>
        </p:spPr>
        <p:txBody>
          <a:bodyPr>
            <a:normAutofit fontScale="92500" lnSpcReduction="10000"/>
          </a:bodyPr>
          <a:lstStyle/>
          <a:p>
            <a:r>
              <a:rPr lang="en-US" altLang="zh-CN" sz="2400">
                <a:latin typeface="Times New Roman" panose="02020603050405020304" charset="0"/>
              </a:rPr>
              <a:t>For small and middle companies,They cannot afford to do advertisements frequently on TV.</a:t>
            </a:r>
            <a:endParaRPr lang="en-US" altLang="zh-CN" sz="2400">
              <a:latin typeface="Times New Roman" panose="02020603050405020304" charset="0"/>
            </a:endParaRPr>
          </a:p>
          <a:p>
            <a:endParaRPr lang="en-US" altLang="zh-CN" sz="2400">
              <a:latin typeface="Times New Roman" panose="02020603050405020304" charset="0"/>
            </a:endParaRPr>
          </a:p>
          <a:p>
            <a:r>
              <a:rPr lang="en-US" altLang="zh-CN" sz="2400">
                <a:latin typeface="Times New Roman" panose="02020603050405020304" charset="0"/>
              </a:rPr>
              <a:t>We can easily get data and feedback from social media.</a:t>
            </a:r>
            <a:endParaRPr lang="en-US" altLang="zh-CN" sz="2400">
              <a:latin typeface="Times New Roman" panose="02020603050405020304" charset="0"/>
            </a:endParaRPr>
          </a:p>
          <a:p>
            <a:endParaRPr lang="en-US" altLang="zh-CN" sz="2400">
              <a:latin typeface="Times New Roman" panose="02020603050405020304" charset="0"/>
            </a:endParaRPr>
          </a:p>
          <a:p>
            <a:r>
              <a:rPr lang="en-US" altLang="zh-CN" sz="2400">
                <a:latin typeface="Times New Roman" panose="02020603050405020304" charset="0"/>
              </a:rPr>
              <a:t>We can focus on our consumer objectives easily.(The Chinese toursits are young people,like collect travel information from social media)</a:t>
            </a:r>
            <a:endParaRPr lang="en-US" altLang="zh-CN" sz="2400">
              <a:latin typeface="Times New Roman" panose="02020603050405020304" charset="0"/>
            </a:endParaRPr>
          </a:p>
          <a:p>
            <a:endParaRPr lang="en-US" altLang="zh-CN" sz="2400">
              <a:latin typeface="Times New Roman" panose="02020603050405020304" charset="0"/>
            </a:endParaRPr>
          </a:p>
          <a:p>
            <a:r>
              <a:rPr lang="en-US" altLang="zh-CN" sz="2400">
                <a:latin typeface="Times New Roman" panose="02020603050405020304" charset="0"/>
              </a:rPr>
              <a:t>We can get more reputation from social media.</a:t>
            </a:r>
            <a:endParaRPr lang="en-US" altLang="zh-CN" sz="2400">
              <a:latin typeface="Times New Roman" panose="02020603050405020304" charset="0"/>
            </a:endParaRPr>
          </a:p>
          <a:p>
            <a:endParaRPr lang="en-US" altLang="zh-CN" sz="2400">
              <a:latin typeface="Times New Roman" panose="02020603050405020304" charset="0"/>
            </a:endParaRPr>
          </a:p>
          <a:p>
            <a:r>
              <a:rPr lang="en-US" altLang="zh-CN" sz="2400">
                <a:latin typeface="Times New Roman" panose="02020603050405020304" charset="0"/>
              </a:rPr>
              <a:t>More and more big brands also regard social media as an important channel for their promotion.</a:t>
            </a:r>
            <a:endParaRPr lang="en-US" altLang="zh-CN" sz="2400">
              <a:latin typeface="Times New Roman" panose="02020603050405020304" charset="0"/>
            </a:endParaRPr>
          </a:p>
          <a:p>
            <a:pPr marL="0" indent="0">
              <a:buNone/>
            </a:pPr>
            <a:endParaRPr lang="en-US" altLang="zh-CN" sz="2400">
              <a:latin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1">
                <a:latin typeface="Times New Roman" panose="02020603050405020304" charset="0"/>
              </a:rPr>
              <a:t>Net idol in Social Media</a:t>
            </a:r>
            <a:endParaRPr lang="en-US" altLang="zh-CN" sz="2800" b="1">
              <a:latin typeface="Times New Roman" panose="02020603050405020304" charset="0"/>
            </a:endParaRPr>
          </a:p>
        </p:txBody>
      </p:sp>
      <p:sp>
        <p:nvSpPr>
          <p:cNvPr id="3" name="内容占位符 2"/>
          <p:cNvSpPr>
            <a:spLocks noGrp="1"/>
          </p:cNvSpPr>
          <p:nvPr>
            <p:ph idx="1"/>
          </p:nvPr>
        </p:nvSpPr>
        <p:spPr/>
        <p:txBody>
          <a:bodyPr/>
          <a:lstStyle/>
          <a:p>
            <a:r>
              <a:rPr lang="en-US" altLang="zh-CN" sz="2400">
                <a:latin typeface="Times New Roman" panose="02020603050405020304" charset="0"/>
              </a:rPr>
              <a:t>Net idol economy(Wang Hong Economy)-In social media,gathered popularity, targeted marketing relying on a large group of fans, fans will be transformed into purchasing power.Maybe similar with fan economy.</a:t>
            </a:r>
            <a:endParaRPr lang="en-US" altLang="zh-CN" sz="2400">
              <a:latin typeface="Times New Roman" panose="02020603050405020304" charset="0"/>
            </a:endParaRPr>
          </a:p>
          <a:p>
            <a:endParaRPr lang="en-US" altLang="zh-CN" sz="2400">
              <a:latin typeface="Times New Roman" panose="02020603050405020304" charset="0"/>
            </a:endParaRPr>
          </a:p>
          <a:p>
            <a:r>
              <a:rPr lang="en-US" altLang="zh-CN" sz="2400">
                <a:latin typeface="Times New Roman" panose="02020603050405020304" charset="0"/>
              </a:rPr>
              <a:t>Net idols share their lifestyle and value to attract many followers.Then net idols spend much time interacting with their followers.After getting famous,They rely on their fame to establish a new type of money-spinning business of their own.</a:t>
            </a:r>
            <a:endParaRPr lang="en-US" altLang="zh-CN" sz="2400">
              <a:latin typeface="Times New Roman" panose="02020603050405020304" charset="0"/>
            </a:endParaRPr>
          </a:p>
          <a:p>
            <a:pPr marL="0" indent="0">
              <a:buNone/>
            </a:pPr>
            <a:endParaRPr lang="en-US" altLang="zh-CN" sz="2400">
              <a:latin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16535" y="1512570"/>
            <a:ext cx="5975985" cy="4134485"/>
          </a:xfrm>
          <a:prstGeom prst="rect">
            <a:avLst/>
          </a:prstGeom>
        </p:spPr>
      </p:pic>
      <p:sp>
        <p:nvSpPr>
          <p:cNvPr id="5" name="文本框 4"/>
          <p:cNvSpPr txBox="1"/>
          <p:nvPr/>
        </p:nvSpPr>
        <p:spPr>
          <a:xfrm>
            <a:off x="2263140" y="283210"/>
            <a:ext cx="7333615" cy="706755"/>
          </a:xfrm>
          <a:prstGeom prst="rect">
            <a:avLst/>
          </a:prstGeom>
          <a:noFill/>
        </p:spPr>
        <p:txBody>
          <a:bodyPr wrap="square" rtlCol="0">
            <a:spAutoFit/>
          </a:bodyPr>
          <a:lstStyle/>
          <a:p>
            <a:r>
              <a:rPr lang="en-US" altLang="zh-CN" sz="4000" b="1">
                <a:solidFill>
                  <a:prstClr val="black"/>
                </a:solidFill>
              </a:rPr>
              <a:t>The classfication of Net idol</a:t>
            </a:r>
            <a:endParaRPr lang="en-US" altLang="zh-CN" sz="4000" b="1">
              <a:solidFill>
                <a:prstClr val="black"/>
              </a:solidFill>
            </a:endParaRPr>
          </a:p>
        </p:txBody>
      </p:sp>
      <p:pic>
        <p:nvPicPr>
          <p:cNvPr id="7" name="图片 6"/>
          <p:cNvPicPr>
            <a:picLocks noChangeAspect="1"/>
          </p:cNvPicPr>
          <p:nvPr/>
        </p:nvPicPr>
        <p:blipFill>
          <a:blip r:embed="rId2"/>
          <a:stretch>
            <a:fillRect/>
          </a:stretch>
        </p:blipFill>
        <p:spPr>
          <a:xfrm>
            <a:off x="6757670" y="1512570"/>
            <a:ext cx="5280660" cy="3234055"/>
          </a:xfrm>
          <a:prstGeom prst="rect">
            <a:avLst/>
          </a:prstGeom>
        </p:spPr>
      </p:pic>
      <p:sp>
        <p:nvSpPr>
          <p:cNvPr id="8" name="文本框 7"/>
          <p:cNvSpPr txBox="1"/>
          <p:nvPr/>
        </p:nvSpPr>
        <p:spPr>
          <a:xfrm>
            <a:off x="6880860" y="5026025"/>
            <a:ext cx="5034280" cy="368300"/>
          </a:xfrm>
          <a:prstGeom prst="rect">
            <a:avLst/>
          </a:prstGeom>
          <a:noFill/>
        </p:spPr>
        <p:txBody>
          <a:bodyPr wrap="square" rtlCol="0">
            <a:spAutoFit/>
          </a:bodyPr>
          <a:lstStyle/>
          <a:p>
            <a:r>
              <a:rPr lang="en-US" altLang="zh-CN" b="1">
                <a:solidFill>
                  <a:prstClr val="black"/>
                </a:solidFill>
              </a:rPr>
              <a:t>They start to care about social media and net idols</a:t>
            </a:r>
            <a:endParaRPr lang="en-US" altLang="zh-CN" b="1">
              <a:solidFill>
                <a:prstClr val="black"/>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113915" y="1320800"/>
          <a:ext cx="7473950" cy="48171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1081405" y="589915"/>
            <a:ext cx="8729345" cy="583565"/>
          </a:xfrm>
          <a:prstGeom prst="rect">
            <a:avLst/>
          </a:prstGeom>
          <a:noFill/>
        </p:spPr>
        <p:txBody>
          <a:bodyPr wrap="square" rtlCol="0">
            <a:spAutoFit/>
          </a:bodyPr>
          <a:lstStyle/>
          <a:p>
            <a:r>
              <a:rPr lang="en-US" altLang="zh-CN" sz="3200" b="1">
                <a:solidFill>
                  <a:prstClr val="black"/>
                </a:solidFill>
              </a:rPr>
              <a:t>How can net idols advertise for different industry?</a:t>
            </a:r>
            <a:endParaRPr lang="en-US" altLang="zh-CN" sz="3200" b="1">
              <a:solidFill>
                <a:prstClr val="black"/>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8885" y="1432560"/>
            <a:ext cx="10515600" cy="1325563"/>
          </a:xfrm>
        </p:spPr>
        <p:txBody>
          <a:bodyPr>
            <a:normAutofit/>
          </a:bodyPr>
          <a:lstStyle/>
          <a:p>
            <a:r>
              <a:rPr lang="en-US" altLang="zh-CN" sz="2800" b="1">
                <a:latin typeface="Times New Roman" panose="02020603050405020304" charset="0"/>
              </a:rPr>
              <a:t>How to connect Online Marketing with Social media in China?</a:t>
            </a:r>
            <a:endParaRPr lang="en-US" altLang="zh-CN" sz="2800" b="1">
              <a:latin typeface="Times New Roman" panose="02020603050405020304" charset="0"/>
            </a:endParaRPr>
          </a:p>
        </p:txBody>
      </p:sp>
      <p:pic>
        <p:nvPicPr>
          <p:cNvPr id="4" name="图片 3" descr="693fcb01a46efb30262f15e06e047be8"/>
          <p:cNvPicPr>
            <a:picLocks noChangeAspect="1"/>
          </p:cNvPicPr>
          <p:nvPr/>
        </p:nvPicPr>
        <p:blipFill>
          <a:blip r:embed="rId1"/>
          <a:stretch>
            <a:fillRect/>
          </a:stretch>
        </p:blipFill>
        <p:spPr>
          <a:xfrm>
            <a:off x="2009775" y="3084195"/>
            <a:ext cx="2331720" cy="2331720"/>
          </a:xfrm>
          <a:prstGeom prst="rect">
            <a:avLst/>
          </a:prstGeom>
        </p:spPr>
      </p:pic>
      <p:pic>
        <p:nvPicPr>
          <p:cNvPr id="5" name="图片 4" descr="210d433eb263d416c005c8c359a5e60e"/>
          <p:cNvPicPr>
            <a:picLocks noChangeAspect="1"/>
          </p:cNvPicPr>
          <p:nvPr/>
        </p:nvPicPr>
        <p:blipFill>
          <a:blip r:embed="rId2"/>
          <a:stretch>
            <a:fillRect/>
          </a:stretch>
        </p:blipFill>
        <p:spPr>
          <a:xfrm>
            <a:off x="7136130" y="3142615"/>
            <a:ext cx="2950845" cy="2214880"/>
          </a:xfrm>
          <a:prstGeom prst="rect">
            <a:avLst/>
          </a:prstGeom>
        </p:spPr>
      </p:pic>
      <p:cxnSp>
        <p:nvCxnSpPr>
          <p:cNvPr id="6" name="直接箭头连接符 5"/>
          <p:cNvCxnSpPr>
            <a:stCxn id="4" idx="3"/>
            <a:endCxn id="5" idx="1"/>
          </p:cNvCxnSpPr>
          <p:nvPr/>
        </p:nvCxnSpPr>
        <p:spPr>
          <a:xfrm>
            <a:off x="4341495" y="4250055"/>
            <a:ext cx="2794635" cy="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93665" y="3804285"/>
            <a:ext cx="888365" cy="460375"/>
          </a:xfrm>
          <a:prstGeom prst="rect">
            <a:avLst/>
          </a:prstGeom>
          <a:noFill/>
        </p:spPr>
        <p:txBody>
          <a:bodyPr wrap="square" rtlCol="0">
            <a:spAutoFit/>
          </a:bodyPr>
          <a:lstStyle/>
          <a:p>
            <a:r>
              <a:rPr lang="en-US" altLang="zh-CN" sz="2400" b="1">
                <a:solidFill>
                  <a:srgbClr val="FF0000"/>
                </a:solidFill>
              </a:rPr>
              <a:t>How?</a:t>
            </a:r>
            <a:endParaRPr lang="en-US" altLang="zh-CN" sz="2400" b="1">
              <a:solidFill>
                <a:srgbClr val="FF0000"/>
              </a:solidFill>
            </a:endParaRPr>
          </a:p>
        </p:txBody>
      </p:sp>
      <p:sp>
        <p:nvSpPr>
          <p:cNvPr id="8" name="文本框 7"/>
          <p:cNvSpPr txBox="1"/>
          <p:nvPr/>
        </p:nvSpPr>
        <p:spPr>
          <a:xfrm>
            <a:off x="2009775" y="5577205"/>
            <a:ext cx="1971040" cy="368300"/>
          </a:xfrm>
          <a:prstGeom prst="rect">
            <a:avLst/>
          </a:prstGeom>
          <a:noFill/>
        </p:spPr>
        <p:txBody>
          <a:bodyPr wrap="square" rtlCol="0">
            <a:spAutoFit/>
          </a:bodyPr>
          <a:lstStyle/>
          <a:p>
            <a:r>
              <a:rPr lang="en-US" altLang="zh-CN" b="1">
                <a:solidFill>
                  <a:srgbClr val="FF0000"/>
                </a:solidFill>
              </a:rPr>
              <a:t>(Online Marketing)</a:t>
            </a:r>
            <a:endParaRPr lang="en-US" altLang="zh-CN" b="1">
              <a:solidFill>
                <a:srgbClr val="FF0000"/>
              </a:solidFill>
            </a:endParaRPr>
          </a:p>
        </p:txBody>
      </p:sp>
      <p:sp>
        <p:nvSpPr>
          <p:cNvPr id="9" name="文本框 8"/>
          <p:cNvSpPr txBox="1"/>
          <p:nvPr/>
        </p:nvSpPr>
        <p:spPr>
          <a:xfrm>
            <a:off x="356870" y="237490"/>
            <a:ext cx="6605905" cy="521970"/>
          </a:xfrm>
          <a:prstGeom prst="rect">
            <a:avLst/>
          </a:prstGeom>
          <a:noFill/>
        </p:spPr>
        <p:txBody>
          <a:bodyPr wrap="square" rtlCol="0">
            <a:spAutoFit/>
          </a:bodyPr>
          <a:lstStyle/>
          <a:p>
            <a:r>
              <a:rPr lang="en-US" altLang="zh-CN" sz="2800" b="1">
                <a:solidFill>
                  <a:prstClr val="black"/>
                </a:solidFill>
              </a:rPr>
              <a:t>The Sample:Advertisements for products </a:t>
            </a:r>
            <a:endParaRPr lang="en-US" altLang="zh-CN" sz="2800" b="1">
              <a:solidFill>
                <a:prstClr val="black"/>
              </a:solidFill>
            </a:endParaRPr>
          </a:p>
        </p:txBody>
      </p:sp>
      <p:sp>
        <p:nvSpPr>
          <p:cNvPr id="10" name="文本框 9"/>
          <p:cNvSpPr txBox="1"/>
          <p:nvPr/>
        </p:nvSpPr>
        <p:spPr>
          <a:xfrm>
            <a:off x="5469890" y="5577205"/>
            <a:ext cx="6283960" cy="368300"/>
          </a:xfrm>
          <a:prstGeom prst="rect">
            <a:avLst/>
          </a:prstGeom>
          <a:noFill/>
        </p:spPr>
        <p:txBody>
          <a:bodyPr wrap="square" rtlCol="0">
            <a:spAutoFit/>
          </a:bodyPr>
          <a:lstStyle/>
          <a:p>
            <a:r>
              <a:rPr lang="en-US" altLang="zh-CN" b="1">
                <a:solidFill>
                  <a:srgbClr val="FF0000"/>
                </a:solidFill>
              </a:rPr>
              <a:t>(Social media app called Meipai with more 170 million users)</a:t>
            </a:r>
            <a:endParaRPr lang="en-US" altLang="zh-CN" b="1">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945" y="64135"/>
            <a:ext cx="10515600" cy="1325563"/>
          </a:xfrm>
        </p:spPr>
        <p:txBody>
          <a:bodyPr>
            <a:normAutofit/>
          </a:bodyPr>
          <a:lstStyle/>
          <a:p>
            <a:r>
              <a:rPr lang="en-US" altLang="zh-CN" sz="2800" b="1">
                <a:latin typeface="Times New Roman" panose="02020603050405020304" charset="0"/>
              </a:rPr>
              <a:t>How to sell thailand products in chinese social media?</a:t>
            </a:r>
            <a:br>
              <a:rPr lang="en-US" altLang="zh-CN" sz="2800" b="1">
                <a:latin typeface="Times New Roman" panose="02020603050405020304" charset="0"/>
              </a:rPr>
            </a:br>
            <a:r>
              <a:rPr lang="en-US" altLang="zh-CN" sz="2800" b="1">
                <a:latin typeface="Times New Roman" panose="02020603050405020304" charset="0"/>
              </a:rPr>
              <a:t>(The example is about real product- thailand cosmetic)</a:t>
            </a:r>
            <a:endParaRPr lang="en-US" altLang="zh-CN" sz="2800" b="1">
              <a:latin typeface="Times New Roman" panose="02020603050405020304" charset="0"/>
            </a:endParaRPr>
          </a:p>
        </p:txBody>
      </p:sp>
      <p:pic>
        <p:nvPicPr>
          <p:cNvPr id="4" name="图片 3"/>
          <p:cNvPicPr>
            <a:picLocks noChangeAspect="1"/>
          </p:cNvPicPr>
          <p:nvPr/>
        </p:nvPicPr>
        <p:blipFill>
          <a:blip r:embed="rId1"/>
          <a:stretch>
            <a:fillRect/>
          </a:stretch>
        </p:blipFill>
        <p:spPr>
          <a:xfrm>
            <a:off x="734695" y="1390015"/>
            <a:ext cx="3196590" cy="5363845"/>
          </a:xfrm>
          <a:prstGeom prst="rect">
            <a:avLst/>
          </a:prstGeom>
        </p:spPr>
      </p:pic>
      <p:cxnSp>
        <p:nvCxnSpPr>
          <p:cNvPr id="5" name="直接箭头连接符 4"/>
          <p:cNvCxnSpPr/>
          <p:nvPr/>
        </p:nvCxnSpPr>
        <p:spPr>
          <a:xfrm flipH="1">
            <a:off x="2007235" y="1710690"/>
            <a:ext cx="2301240" cy="5905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308475" y="1518285"/>
            <a:ext cx="1786255" cy="368300"/>
          </a:xfrm>
          <a:prstGeom prst="rect">
            <a:avLst/>
          </a:prstGeom>
          <a:noFill/>
          <a:ln>
            <a:solidFill>
              <a:srgbClr val="FF0000"/>
            </a:solidFill>
          </a:ln>
        </p:spPr>
        <p:txBody>
          <a:bodyPr wrap="square" rtlCol="0">
            <a:spAutoFit/>
          </a:bodyPr>
          <a:lstStyle/>
          <a:p>
            <a:r>
              <a:rPr lang="en-US" altLang="zh-CN" b="1">
                <a:solidFill>
                  <a:srgbClr val="FF0000"/>
                </a:solidFill>
              </a:rPr>
              <a:t>Beauty Buffet</a:t>
            </a:r>
            <a:endParaRPr lang="en-US" altLang="zh-CN" b="1">
              <a:solidFill>
                <a:srgbClr val="FF0000"/>
              </a:solidFill>
            </a:endParaRPr>
          </a:p>
        </p:txBody>
      </p:sp>
      <p:cxnSp>
        <p:nvCxnSpPr>
          <p:cNvPr id="8" name="直接箭头连接符 7"/>
          <p:cNvCxnSpPr/>
          <p:nvPr/>
        </p:nvCxnSpPr>
        <p:spPr>
          <a:xfrm flipH="1">
            <a:off x="1489710" y="3877310"/>
            <a:ext cx="3063240" cy="2247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552950" y="3733800"/>
            <a:ext cx="1378585" cy="368300"/>
          </a:xfrm>
          <a:prstGeom prst="rect">
            <a:avLst/>
          </a:prstGeom>
          <a:noFill/>
          <a:ln>
            <a:solidFill>
              <a:srgbClr val="FF0000"/>
            </a:solidFill>
          </a:ln>
        </p:spPr>
        <p:txBody>
          <a:bodyPr wrap="square" rtlCol="0">
            <a:spAutoFit/>
          </a:bodyPr>
          <a:lstStyle/>
          <a:p>
            <a:r>
              <a:rPr lang="en-US" altLang="zh-CN" b="1">
                <a:solidFill>
                  <a:srgbClr val="FF0000"/>
                </a:solidFill>
              </a:rPr>
              <a:t>Taobao link</a:t>
            </a:r>
            <a:endParaRPr lang="en-US" altLang="zh-CN" b="1">
              <a:solidFill>
                <a:srgbClr val="FF0000"/>
              </a:solidFill>
            </a:endParaRPr>
          </a:p>
        </p:txBody>
      </p:sp>
      <p:cxnSp>
        <p:nvCxnSpPr>
          <p:cNvPr id="12" name="直接箭头连接符 11"/>
          <p:cNvCxnSpPr/>
          <p:nvPr/>
        </p:nvCxnSpPr>
        <p:spPr>
          <a:xfrm flipH="1">
            <a:off x="2081530" y="2815590"/>
            <a:ext cx="2287905" cy="5715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369435" y="2626360"/>
            <a:ext cx="1562100" cy="645160"/>
          </a:xfrm>
          <a:prstGeom prst="rect">
            <a:avLst/>
          </a:prstGeom>
          <a:noFill/>
          <a:ln>
            <a:solidFill>
              <a:srgbClr val="FF0000"/>
            </a:solidFill>
          </a:ln>
        </p:spPr>
        <p:txBody>
          <a:bodyPr wrap="square" rtlCol="0">
            <a:spAutoFit/>
          </a:bodyPr>
          <a:lstStyle/>
          <a:p>
            <a:r>
              <a:rPr lang="en-US" altLang="zh-CN" b="1">
                <a:solidFill>
                  <a:srgbClr val="FF0000"/>
                </a:solidFill>
              </a:rPr>
              <a:t>More 120,000 views</a:t>
            </a:r>
            <a:endParaRPr lang="en-US" altLang="zh-CN" b="1">
              <a:solidFill>
                <a:srgbClr val="FF0000"/>
              </a:solidFill>
            </a:endParaRPr>
          </a:p>
        </p:txBody>
      </p:sp>
      <p:cxnSp>
        <p:nvCxnSpPr>
          <p:cNvPr id="14" name="直接箭头连接符 13"/>
          <p:cNvCxnSpPr/>
          <p:nvPr/>
        </p:nvCxnSpPr>
        <p:spPr>
          <a:xfrm flipH="1" flipV="1">
            <a:off x="1489710" y="5725795"/>
            <a:ext cx="2746375" cy="2139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618990" y="4657725"/>
            <a:ext cx="1378585" cy="368300"/>
          </a:xfrm>
          <a:prstGeom prst="rect">
            <a:avLst/>
          </a:prstGeom>
          <a:noFill/>
          <a:ln>
            <a:solidFill>
              <a:srgbClr val="FF0000"/>
            </a:solidFill>
          </a:ln>
        </p:spPr>
        <p:txBody>
          <a:bodyPr wrap="square" rtlCol="0">
            <a:spAutoFit/>
          </a:bodyPr>
          <a:lstStyle/>
          <a:p>
            <a:r>
              <a:rPr lang="en-US" altLang="zh-CN" b="1">
                <a:solidFill>
                  <a:srgbClr val="FF0000"/>
                </a:solidFill>
              </a:rPr>
              <a:t>1960 likes</a:t>
            </a:r>
            <a:endParaRPr lang="en-US" altLang="zh-CN" b="1">
              <a:solidFill>
                <a:srgbClr val="FF0000"/>
              </a:solidFill>
            </a:endParaRPr>
          </a:p>
        </p:txBody>
      </p:sp>
      <p:cxnSp>
        <p:nvCxnSpPr>
          <p:cNvPr id="16" name="直接箭头连接符 15"/>
          <p:cNvCxnSpPr/>
          <p:nvPr/>
        </p:nvCxnSpPr>
        <p:spPr>
          <a:xfrm flipH="1" flipV="1">
            <a:off x="1872615" y="4586605"/>
            <a:ext cx="2746375" cy="2139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236085" y="5725795"/>
            <a:ext cx="1695450" cy="368300"/>
          </a:xfrm>
          <a:prstGeom prst="rect">
            <a:avLst/>
          </a:prstGeom>
          <a:noFill/>
          <a:ln>
            <a:solidFill>
              <a:srgbClr val="FF0000"/>
            </a:solidFill>
          </a:ln>
        </p:spPr>
        <p:txBody>
          <a:bodyPr wrap="square" rtlCol="0">
            <a:spAutoFit/>
          </a:bodyPr>
          <a:lstStyle/>
          <a:p>
            <a:r>
              <a:rPr lang="en-US" altLang="zh-CN" b="1">
                <a:solidFill>
                  <a:srgbClr val="FF0000"/>
                </a:solidFill>
              </a:rPr>
              <a:t>287 comments</a:t>
            </a:r>
            <a:endParaRPr lang="en-US" altLang="zh-CN" b="1">
              <a:solidFill>
                <a:srgbClr val="FF0000"/>
              </a:solidFill>
            </a:endParaRPr>
          </a:p>
        </p:txBody>
      </p:sp>
      <p:pic>
        <p:nvPicPr>
          <p:cNvPr id="19" name="图片 18"/>
          <p:cNvPicPr>
            <a:picLocks noChangeAspect="1"/>
          </p:cNvPicPr>
          <p:nvPr/>
        </p:nvPicPr>
        <p:blipFill>
          <a:blip r:embed="rId2"/>
          <a:stretch>
            <a:fillRect/>
          </a:stretch>
        </p:blipFill>
        <p:spPr>
          <a:xfrm>
            <a:off x="6595110" y="1518285"/>
            <a:ext cx="3597275" cy="4361815"/>
          </a:xfrm>
          <a:prstGeom prst="rect">
            <a:avLst/>
          </a:prstGeom>
        </p:spPr>
      </p:pic>
      <p:sp>
        <p:nvSpPr>
          <p:cNvPr id="20" name="文本框 19"/>
          <p:cNvSpPr txBox="1"/>
          <p:nvPr/>
        </p:nvSpPr>
        <p:spPr>
          <a:xfrm>
            <a:off x="7026275" y="6236335"/>
            <a:ext cx="2734945" cy="368300"/>
          </a:xfrm>
          <a:prstGeom prst="rect">
            <a:avLst/>
          </a:prstGeom>
          <a:noFill/>
          <a:ln>
            <a:solidFill>
              <a:srgbClr val="FF0000"/>
            </a:solidFill>
          </a:ln>
        </p:spPr>
        <p:txBody>
          <a:bodyPr wrap="square" rtlCol="0">
            <a:spAutoFit/>
          </a:bodyPr>
          <a:lstStyle/>
          <a:p>
            <a:r>
              <a:rPr lang="en-US" altLang="zh-CN" b="1">
                <a:solidFill>
                  <a:srgbClr val="FF0000"/>
                </a:solidFill>
              </a:rPr>
              <a:t>Her TaoBao Shop:A part of</a:t>
            </a:r>
            <a:endParaRPr lang="en-US" altLang="zh-CN" b="1">
              <a:solidFill>
                <a:srgbClr val="FF0000"/>
              </a:solidFill>
            </a:endParaRPr>
          </a:p>
        </p:txBody>
      </p:sp>
      <p:cxnSp>
        <p:nvCxnSpPr>
          <p:cNvPr id="22" name="直接箭头连接符 21"/>
          <p:cNvCxnSpPr/>
          <p:nvPr/>
        </p:nvCxnSpPr>
        <p:spPr>
          <a:xfrm flipH="1">
            <a:off x="8322310" y="1835150"/>
            <a:ext cx="2010410" cy="4660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332720" y="1649730"/>
            <a:ext cx="1541145" cy="368300"/>
          </a:xfrm>
          <a:prstGeom prst="rect">
            <a:avLst/>
          </a:prstGeom>
          <a:noFill/>
          <a:ln>
            <a:solidFill>
              <a:srgbClr val="FF0000"/>
            </a:solidFill>
          </a:ln>
        </p:spPr>
        <p:txBody>
          <a:bodyPr wrap="square" rtlCol="0">
            <a:spAutoFit/>
          </a:bodyPr>
          <a:lstStyle/>
          <a:p>
            <a:r>
              <a:rPr lang="en-US" altLang="zh-CN" b="1">
                <a:solidFill>
                  <a:srgbClr val="FF0000"/>
                </a:solidFill>
              </a:rPr>
              <a:t>Sold 36 pieces</a:t>
            </a:r>
            <a:endParaRPr lang="en-US" altLang="zh-CN" b="1">
              <a:solidFill>
                <a:srgbClr val="FF0000"/>
              </a:solidFill>
            </a:endParaRPr>
          </a:p>
        </p:txBody>
      </p:sp>
      <p:cxnSp>
        <p:nvCxnSpPr>
          <p:cNvPr id="24" name="直接箭头连接符 23"/>
          <p:cNvCxnSpPr/>
          <p:nvPr/>
        </p:nvCxnSpPr>
        <p:spPr>
          <a:xfrm flipH="1">
            <a:off x="8398510" y="2933065"/>
            <a:ext cx="1934210" cy="4540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332720" y="2764790"/>
            <a:ext cx="1541145" cy="368300"/>
          </a:xfrm>
          <a:prstGeom prst="rect">
            <a:avLst/>
          </a:prstGeom>
          <a:noFill/>
          <a:ln>
            <a:solidFill>
              <a:srgbClr val="FF0000"/>
            </a:solidFill>
          </a:ln>
        </p:spPr>
        <p:txBody>
          <a:bodyPr wrap="square" rtlCol="0">
            <a:spAutoFit/>
          </a:bodyPr>
          <a:lstStyle/>
          <a:p>
            <a:r>
              <a:rPr lang="en-US" altLang="zh-CN" b="1">
                <a:solidFill>
                  <a:srgbClr val="FF0000"/>
                </a:solidFill>
              </a:rPr>
              <a:t>Sold 33 pieces</a:t>
            </a:r>
            <a:endParaRPr lang="en-US" altLang="zh-CN" b="1">
              <a:solidFill>
                <a:srgbClr val="FF0000"/>
              </a:solidFill>
            </a:endParaRPr>
          </a:p>
        </p:txBody>
      </p:sp>
      <p:cxnSp>
        <p:nvCxnSpPr>
          <p:cNvPr id="26" name="直接箭头连接符 25"/>
          <p:cNvCxnSpPr/>
          <p:nvPr/>
        </p:nvCxnSpPr>
        <p:spPr>
          <a:xfrm flipH="1">
            <a:off x="8474710" y="4102100"/>
            <a:ext cx="1934210" cy="4540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0408920" y="3888105"/>
            <a:ext cx="1541145" cy="368300"/>
          </a:xfrm>
          <a:prstGeom prst="rect">
            <a:avLst/>
          </a:prstGeom>
          <a:noFill/>
          <a:ln>
            <a:solidFill>
              <a:srgbClr val="FF0000"/>
            </a:solidFill>
          </a:ln>
        </p:spPr>
        <p:txBody>
          <a:bodyPr wrap="square" rtlCol="0">
            <a:spAutoFit/>
          </a:bodyPr>
          <a:lstStyle/>
          <a:p>
            <a:r>
              <a:rPr lang="en-US" altLang="zh-CN" b="1">
                <a:solidFill>
                  <a:srgbClr val="FF0000"/>
                </a:solidFill>
              </a:rPr>
              <a:t>Sold 28 pieces</a:t>
            </a:r>
            <a:endParaRPr lang="en-US" altLang="zh-CN" b="1">
              <a:solidFill>
                <a:srgbClr val="FF0000"/>
              </a:solidFill>
            </a:endParaRPr>
          </a:p>
        </p:txBody>
      </p:sp>
      <p:cxnSp>
        <p:nvCxnSpPr>
          <p:cNvPr id="28" name="直接箭头连接符 27"/>
          <p:cNvCxnSpPr/>
          <p:nvPr/>
        </p:nvCxnSpPr>
        <p:spPr>
          <a:xfrm flipH="1">
            <a:off x="8474710" y="5291455"/>
            <a:ext cx="1664335" cy="3714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139045" y="5107940"/>
            <a:ext cx="1541145" cy="368300"/>
          </a:xfrm>
          <a:prstGeom prst="rect">
            <a:avLst/>
          </a:prstGeom>
          <a:noFill/>
          <a:ln>
            <a:solidFill>
              <a:srgbClr val="FF0000"/>
            </a:solidFill>
          </a:ln>
        </p:spPr>
        <p:txBody>
          <a:bodyPr wrap="square" rtlCol="0">
            <a:spAutoFit/>
          </a:bodyPr>
          <a:lstStyle/>
          <a:p>
            <a:r>
              <a:rPr lang="en-US" altLang="zh-CN" b="1">
                <a:solidFill>
                  <a:srgbClr val="FF0000"/>
                </a:solidFill>
              </a:rPr>
              <a:t>Sold 25 pieces</a:t>
            </a:r>
            <a:endParaRPr lang="en-US" altLang="zh-CN" b="1">
              <a:solidFill>
                <a:srgbClr val="FF0000"/>
              </a:solidFill>
            </a:endParaRPr>
          </a:p>
        </p:txBody>
      </p:sp>
      <p:pic>
        <p:nvPicPr>
          <p:cNvPr id="3" name="图片 2"/>
          <p:cNvPicPr>
            <a:picLocks noChangeAspect="1"/>
          </p:cNvPicPr>
          <p:nvPr/>
        </p:nvPicPr>
        <p:blipFill>
          <a:blip r:embed="rId3"/>
          <a:stretch>
            <a:fillRect/>
          </a:stretch>
        </p:blipFill>
        <p:spPr>
          <a:xfrm>
            <a:off x="1161415" y="-589915"/>
            <a:ext cx="6286500" cy="495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7"/>
          <p:cNvPicPr>
            <a:picLocks noChangeAspect="1"/>
          </p:cNvPicPr>
          <p:nvPr/>
        </p:nvPicPr>
        <p:blipFill>
          <a:blip r:embed="rId1"/>
          <a:stretch>
            <a:fillRect/>
          </a:stretch>
        </p:blipFill>
        <p:spPr>
          <a:xfrm>
            <a:off x="676275" y="662305"/>
            <a:ext cx="4181475" cy="5980430"/>
          </a:xfrm>
          <a:prstGeom prst="rect">
            <a:avLst/>
          </a:prstGeom>
          <a:noFill/>
          <a:ln w="9525">
            <a:noFill/>
          </a:ln>
        </p:spPr>
      </p:pic>
      <p:cxnSp>
        <p:nvCxnSpPr>
          <p:cNvPr id="8" name="直接箭头连接符 8"/>
          <p:cNvCxnSpPr/>
          <p:nvPr/>
        </p:nvCxnSpPr>
        <p:spPr>
          <a:xfrm flipH="1">
            <a:off x="2531745" y="2305050"/>
            <a:ext cx="2746375" cy="6838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本框 9"/>
          <p:cNvSpPr txBox="1"/>
          <p:nvPr/>
        </p:nvSpPr>
        <p:spPr>
          <a:xfrm>
            <a:off x="5278120" y="2108200"/>
            <a:ext cx="1429385" cy="386080"/>
          </a:xfrm>
          <a:prstGeom prst="rect">
            <a:avLst/>
          </a:prstGeom>
          <a:solidFill>
            <a:schemeClr val="lt1"/>
          </a:solidFill>
          <a:ln w="6350">
            <a:solidFill>
              <a:srgbClr val="FF0000"/>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400" b="1" kern="100">
                <a:solidFill>
                  <a:srgbClr val="FF0000"/>
                </a:solidFill>
                <a:cs typeface="Times New Roman" panose="02020603050405020304"/>
                <a:sym typeface="Times New Roman" panose="02020603050405020304"/>
              </a:rPr>
              <a:t>1 Million Views</a:t>
            </a:r>
            <a:endParaRPr lang="en-US" altLang="zh-CN" sz="1400" b="1" kern="100">
              <a:solidFill>
                <a:srgbClr val="FF0000"/>
              </a:solidFill>
              <a:cs typeface="Times New Roman" panose="02020603050405020304"/>
              <a:sym typeface="Times New Roman" panose="02020603050405020304"/>
            </a:endParaRPr>
          </a:p>
        </p:txBody>
      </p:sp>
      <p:cxnSp>
        <p:nvCxnSpPr>
          <p:cNvPr id="13" name="直接箭头连接符 13"/>
          <p:cNvCxnSpPr/>
          <p:nvPr/>
        </p:nvCxnSpPr>
        <p:spPr>
          <a:xfrm flipH="1">
            <a:off x="2197735" y="3499485"/>
            <a:ext cx="2999105" cy="6610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2"/>
          <p:cNvSpPr txBox="1"/>
          <p:nvPr/>
        </p:nvSpPr>
        <p:spPr>
          <a:xfrm>
            <a:off x="5196840" y="3326130"/>
            <a:ext cx="1646555" cy="350520"/>
          </a:xfrm>
          <a:prstGeom prst="rect">
            <a:avLst/>
          </a:prstGeom>
          <a:solidFill>
            <a:schemeClr val="lt1"/>
          </a:solidFill>
          <a:ln w="6350">
            <a:solidFill>
              <a:srgbClr val="FF0000"/>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050" b="1" kern="100">
                <a:solidFill>
                  <a:srgbClr val="FF0000"/>
                </a:solidFill>
                <a:cs typeface="Times New Roman" panose="02020603050405020304"/>
                <a:sym typeface="Times New Roman" panose="02020603050405020304"/>
              </a:rPr>
              <a:t>About 25 thousand likes</a:t>
            </a:r>
            <a:endParaRPr lang="en-US" altLang="zh-CN" sz="1050" b="1" kern="100">
              <a:solidFill>
                <a:srgbClr val="FF0000"/>
              </a:solidFill>
              <a:cs typeface="Times New Roman" panose="02020603050405020304"/>
              <a:sym typeface="Times New Roman" panose="02020603050405020304"/>
            </a:endParaRPr>
          </a:p>
        </p:txBody>
      </p:sp>
      <p:cxnSp>
        <p:nvCxnSpPr>
          <p:cNvPr id="14" name="直接箭头连接符 14"/>
          <p:cNvCxnSpPr/>
          <p:nvPr/>
        </p:nvCxnSpPr>
        <p:spPr>
          <a:xfrm flipH="1">
            <a:off x="1737995" y="5266055"/>
            <a:ext cx="3254375" cy="6718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5"/>
          <p:cNvSpPr txBox="1"/>
          <p:nvPr/>
        </p:nvSpPr>
        <p:spPr>
          <a:xfrm>
            <a:off x="5005070" y="5115243"/>
            <a:ext cx="2029460" cy="262255"/>
          </a:xfrm>
          <a:prstGeom prst="rect">
            <a:avLst/>
          </a:prstGeom>
          <a:solidFill>
            <a:schemeClr val="lt1"/>
          </a:solidFill>
          <a:ln w="6350">
            <a:solidFill>
              <a:srgbClr val="FF0000"/>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050" b="1" kern="100">
                <a:solidFill>
                  <a:srgbClr val="FF0000"/>
                </a:solidFill>
                <a:cs typeface="Times New Roman" panose="02020603050405020304"/>
                <a:sym typeface="Times New Roman" panose="02020603050405020304"/>
              </a:rPr>
              <a:t>About 4 thousand comments</a:t>
            </a:r>
            <a:endParaRPr lang="en-US" altLang="zh-CN" sz="1050" b="1" kern="100">
              <a:solidFill>
                <a:srgbClr val="FF0000"/>
              </a:solidFill>
              <a:cs typeface="Times New Roman" panose="02020603050405020304"/>
              <a:sym typeface="Times New Roman" panose="02020603050405020304"/>
            </a:endParaRPr>
          </a:p>
        </p:txBody>
      </p:sp>
      <p:sp>
        <p:nvSpPr>
          <p:cNvPr id="100" name="文本框 99"/>
          <p:cNvSpPr txBox="1"/>
          <p:nvPr/>
        </p:nvSpPr>
        <p:spPr>
          <a:xfrm>
            <a:off x="114935" y="161925"/>
            <a:ext cx="9244965" cy="460375"/>
          </a:xfrm>
          <a:prstGeom prst="rect">
            <a:avLst/>
          </a:prstGeom>
          <a:noFill/>
          <a:ln w="9525">
            <a:noFill/>
          </a:ln>
        </p:spPr>
        <p:txBody>
          <a:bodyPr wrap="square">
            <a:spAutoFit/>
          </a:bodyPr>
          <a:lstStyle/>
          <a:p>
            <a:r>
              <a:rPr lang="en-US" altLang="zh-CN" sz="2400" b="1">
                <a:solidFill>
                  <a:prstClr val="black"/>
                </a:solidFill>
                <a:latin typeface="Times New Roman" panose="02020603050405020304" charset="0"/>
                <a:cs typeface="宋体" panose="02010600030101010101" pitchFamily="2" charset="-122"/>
              </a:rPr>
              <a:t>This is a creative advertisements for snacks</a:t>
            </a:r>
            <a:endParaRPr lang="zh-CN" altLang="en-US" sz="2400">
              <a:solidFill>
                <a:prstClr val="black"/>
              </a:solidFill>
              <a:latin typeface="Times New Roman" panose="02020603050405020304" charset="0"/>
            </a:endParaRPr>
          </a:p>
        </p:txBody>
      </p:sp>
      <p:pic>
        <p:nvPicPr>
          <p:cNvPr id="4" name="图片 3"/>
          <p:cNvPicPr>
            <a:picLocks noChangeAspect="1"/>
          </p:cNvPicPr>
          <p:nvPr/>
        </p:nvPicPr>
        <p:blipFill>
          <a:blip r:embed="rId2"/>
          <a:stretch>
            <a:fillRect/>
          </a:stretch>
        </p:blipFill>
        <p:spPr>
          <a:xfrm>
            <a:off x="7110095" y="412750"/>
            <a:ext cx="4432935" cy="62299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950" y="-73025"/>
            <a:ext cx="10515600" cy="1325563"/>
          </a:xfrm>
        </p:spPr>
        <p:txBody>
          <a:bodyPr/>
          <a:lstStyle/>
          <a:p>
            <a:r>
              <a:rPr lang="en-US" altLang="zh-CN" sz="2800" b="1">
                <a:latin typeface="Times New Roman" panose="02020603050405020304" charset="0"/>
              </a:rPr>
              <a:t>The Sample:Advertisements for Service</a:t>
            </a:r>
            <a:endParaRPr lang="en-US" altLang="zh-CN" sz="2800" b="1">
              <a:latin typeface="Times New Roman" panose="02020603050405020304" charset="0"/>
            </a:endParaRPr>
          </a:p>
        </p:txBody>
      </p:sp>
      <p:pic>
        <p:nvPicPr>
          <p:cNvPr id="4" name="图片 3"/>
          <p:cNvPicPr>
            <a:picLocks noChangeAspect="1"/>
          </p:cNvPicPr>
          <p:nvPr/>
        </p:nvPicPr>
        <p:blipFill>
          <a:blip r:embed="rId1"/>
          <a:stretch>
            <a:fillRect/>
          </a:stretch>
        </p:blipFill>
        <p:spPr>
          <a:xfrm>
            <a:off x="854710" y="887730"/>
            <a:ext cx="3747135" cy="5715000"/>
          </a:xfrm>
          <a:prstGeom prst="rect">
            <a:avLst/>
          </a:prstGeom>
        </p:spPr>
      </p:pic>
      <p:sp>
        <p:nvSpPr>
          <p:cNvPr id="5" name="文本框 4"/>
          <p:cNvSpPr txBox="1"/>
          <p:nvPr/>
        </p:nvSpPr>
        <p:spPr>
          <a:xfrm>
            <a:off x="6299200" y="887730"/>
            <a:ext cx="3859530" cy="645160"/>
          </a:xfrm>
          <a:prstGeom prst="rect">
            <a:avLst/>
          </a:prstGeom>
          <a:noFill/>
        </p:spPr>
        <p:txBody>
          <a:bodyPr wrap="square" rtlCol="0">
            <a:spAutoFit/>
          </a:bodyPr>
          <a:lstStyle/>
          <a:p>
            <a:r>
              <a:rPr lang="en-US" altLang="zh-CN">
                <a:solidFill>
                  <a:srgbClr val="FF0000"/>
                </a:solidFill>
              </a:rPr>
              <a:t>The Shanghai Disney Land invites some net idol to experience their service</a:t>
            </a:r>
            <a:endParaRPr lang="en-US" altLang="zh-CN">
              <a:solidFill>
                <a:srgbClr val="FF0000"/>
              </a:solidFill>
            </a:endParaRPr>
          </a:p>
        </p:txBody>
      </p:sp>
      <p:cxnSp>
        <p:nvCxnSpPr>
          <p:cNvPr id="6" name="直接箭头连接符 5"/>
          <p:cNvCxnSpPr/>
          <p:nvPr/>
        </p:nvCxnSpPr>
        <p:spPr>
          <a:xfrm flipH="1">
            <a:off x="2491105" y="2962910"/>
            <a:ext cx="3583940" cy="6756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075045" y="2768600"/>
            <a:ext cx="2245995" cy="368300"/>
          </a:xfrm>
          <a:prstGeom prst="rect">
            <a:avLst/>
          </a:prstGeom>
          <a:noFill/>
          <a:ln>
            <a:solidFill>
              <a:srgbClr val="FF0000"/>
            </a:solidFill>
          </a:ln>
        </p:spPr>
        <p:txBody>
          <a:bodyPr wrap="square" rtlCol="0">
            <a:spAutoFit/>
          </a:bodyPr>
          <a:lstStyle/>
          <a:p>
            <a:r>
              <a:rPr lang="en-US" altLang="zh-CN" b="1">
                <a:solidFill>
                  <a:srgbClr val="FF0000"/>
                </a:solidFill>
              </a:rPr>
              <a:t>1.1 Milion Views</a:t>
            </a:r>
            <a:endParaRPr lang="en-US" altLang="zh-CN" b="1">
              <a:solidFill>
                <a:srgbClr val="FF0000"/>
              </a:solidFill>
            </a:endParaRPr>
          </a:p>
        </p:txBody>
      </p:sp>
      <p:cxnSp>
        <p:nvCxnSpPr>
          <p:cNvPr id="9" name="直接箭头连接符 8"/>
          <p:cNvCxnSpPr/>
          <p:nvPr/>
        </p:nvCxnSpPr>
        <p:spPr>
          <a:xfrm flipH="1">
            <a:off x="2107565" y="3933190"/>
            <a:ext cx="3395345" cy="5880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502910" y="3763645"/>
            <a:ext cx="2818765" cy="368300"/>
          </a:xfrm>
          <a:prstGeom prst="rect">
            <a:avLst/>
          </a:prstGeom>
          <a:noFill/>
          <a:ln>
            <a:solidFill>
              <a:srgbClr val="FF0000"/>
            </a:solidFill>
          </a:ln>
        </p:spPr>
        <p:txBody>
          <a:bodyPr wrap="square" rtlCol="0">
            <a:spAutoFit/>
          </a:bodyPr>
          <a:lstStyle/>
          <a:p>
            <a:r>
              <a:rPr lang="en-US" altLang="zh-CN" b="1">
                <a:solidFill>
                  <a:srgbClr val="FF0000"/>
                </a:solidFill>
              </a:rPr>
              <a:t>More 20 thousand likes</a:t>
            </a:r>
            <a:endParaRPr lang="en-US" altLang="zh-CN" b="1">
              <a:solidFill>
                <a:srgbClr val="FF0000"/>
              </a:solidFill>
            </a:endParaRPr>
          </a:p>
        </p:txBody>
      </p:sp>
      <p:cxnSp>
        <p:nvCxnSpPr>
          <p:cNvPr id="11" name="直接箭头连接符 10"/>
          <p:cNvCxnSpPr/>
          <p:nvPr/>
        </p:nvCxnSpPr>
        <p:spPr>
          <a:xfrm flipH="1">
            <a:off x="1734185" y="5805805"/>
            <a:ext cx="3395345" cy="5880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129530" y="5626735"/>
            <a:ext cx="2818765" cy="368300"/>
          </a:xfrm>
          <a:prstGeom prst="rect">
            <a:avLst/>
          </a:prstGeom>
          <a:noFill/>
          <a:ln>
            <a:solidFill>
              <a:srgbClr val="FF0000"/>
            </a:solidFill>
          </a:ln>
        </p:spPr>
        <p:txBody>
          <a:bodyPr wrap="square" rtlCol="0">
            <a:spAutoFit/>
          </a:bodyPr>
          <a:lstStyle/>
          <a:p>
            <a:r>
              <a:rPr lang="en-US" altLang="zh-CN" b="1">
                <a:solidFill>
                  <a:srgbClr val="FF0000"/>
                </a:solidFill>
              </a:rPr>
              <a:t>464 comments</a:t>
            </a:r>
            <a:endParaRPr lang="en-US" altLang="zh-CN" b="1">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zh-CN" altLang="en-US" b="1" u="sng" dirty="0">
                <a:latin typeface="Calibri" panose="020F0502020204030204" pitchFamily="34" charset="0"/>
                <a:cs typeface="Calibri" panose="020F0502020204030204" pitchFamily="34" charset="0"/>
              </a:rPr>
              <a:t>使命</a:t>
            </a:r>
            <a:endParaRPr lang="en-US" b="1" u="sng" dirty="0">
              <a:latin typeface="Calibri" panose="020F0502020204030204" pitchFamily="34" charset="0"/>
              <a:cs typeface="Calibri" panose="020F0502020204030204" pitchFamily="34" charset="0"/>
            </a:endParaRPr>
          </a:p>
        </p:txBody>
      </p:sp>
      <p:sp>
        <p:nvSpPr>
          <p:cNvPr id="3" name="ตัวแทนเนื้อหา 2"/>
          <p:cNvSpPr>
            <a:spLocks noGrp="1"/>
          </p:cNvSpPr>
          <p:nvPr>
            <p:ph idx="1"/>
          </p:nvPr>
        </p:nvSpPr>
        <p:spPr>
          <a:xfrm>
            <a:off x="1158844" y="1152983"/>
            <a:ext cx="9306962" cy="2598750"/>
          </a:xfrm>
        </p:spPr>
        <p:txBody>
          <a:bodyPr>
            <a:noAutofit/>
          </a:bodyPr>
          <a:lstStyle/>
          <a:p>
            <a:pPr>
              <a:lnSpc>
                <a:spcPct val="150000"/>
              </a:lnSpc>
              <a:buFont typeface="Wingdings" panose="05000000000000000000" pitchFamily="2" charset="2"/>
              <a:buChar char="Ø"/>
            </a:pPr>
            <a:r>
              <a:rPr lang="zh-CN" altLang="en-US" b="1" dirty="0" smtClean="0">
                <a:latin typeface="Calibri" panose="020F0502020204030204" pitchFamily="34" charset="0"/>
                <a:cs typeface="Calibri" panose="020F0502020204030204" pitchFamily="34" charset="0"/>
              </a:rPr>
              <a:t>提供商业咨询</a:t>
            </a:r>
            <a:r>
              <a:rPr lang="en-US" b="1" dirty="0" smtClean="0">
                <a:latin typeface="Calibri" panose="020F0502020204030204" pitchFamily="34" charset="0"/>
                <a:cs typeface="Calibri" panose="020F0502020204030204" pitchFamily="34" charset="0"/>
              </a:rPr>
              <a:t>; </a:t>
            </a:r>
            <a:endParaRPr lang="en-US" b="1" dirty="0">
              <a:latin typeface="Calibri" panose="020F0502020204030204" pitchFamily="34" charset="0"/>
              <a:cs typeface="Calibri" panose="020F0502020204030204" pitchFamily="34" charset="0"/>
            </a:endParaRPr>
          </a:p>
          <a:p>
            <a:pPr>
              <a:lnSpc>
                <a:spcPct val="150000"/>
              </a:lnSpc>
              <a:buFont typeface="Wingdings" panose="05000000000000000000" pitchFamily="2" charset="2"/>
              <a:buChar char="Ø"/>
            </a:pPr>
            <a:r>
              <a:rPr lang="zh-CN" altLang="en-US" b="1" dirty="0" smtClean="0">
                <a:latin typeface="Calibri" panose="020F0502020204030204" pitchFamily="34" charset="0"/>
                <a:cs typeface="Calibri" panose="020F0502020204030204" pitchFamily="34" charset="0"/>
              </a:rPr>
              <a:t>给当地企业的网络营销提供中文的</a:t>
            </a:r>
            <a:r>
              <a:rPr lang="en-US" b="1" dirty="0" smtClean="0">
                <a:latin typeface="Calibri" panose="020F0502020204030204" pitchFamily="34" charset="0"/>
                <a:cs typeface="Calibri" panose="020F0502020204030204" pitchFamily="34" charset="0"/>
              </a:rPr>
              <a:t> PR(</a:t>
            </a:r>
            <a:r>
              <a:rPr lang="zh-CN" altLang="en-US" b="1" dirty="0" smtClean="0">
                <a:latin typeface="Calibri" panose="020F0502020204030204" pitchFamily="34" charset="0"/>
                <a:cs typeface="Calibri" panose="020F0502020204030204" pitchFamily="34" charset="0"/>
              </a:rPr>
              <a:t>公关</a:t>
            </a:r>
            <a:r>
              <a:rPr lang="en-US" b="1" dirty="0" smtClean="0">
                <a:latin typeface="Calibri" panose="020F0502020204030204" pitchFamily="34" charset="0"/>
                <a:cs typeface="Calibri" panose="020F0502020204030204" pitchFamily="34" charset="0"/>
              </a:rPr>
              <a:t>)</a:t>
            </a:r>
            <a:r>
              <a:rPr lang="zh-CN" altLang="en-US" b="1" dirty="0" smtClean="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a:p>
            <a:pPr>
              <a:lnSpc>
                <a:spcPct val="150000"/>
              </a:lnSpc>
              <a:buFont typeface="Wingdings" panose="05000000000000000000" pitchFamily="2" charset="2"/>
              <a:buChar char="Ø"/>
            </a:pPr>
            <a:r>
              <a:rPr lang="zh-CN" altLang="en-US" b="1" dirty="0" smtClean="0">
                <a:latin typeface="Calibri" panose="020F0502020204030204" pitchFamily="34" charset="0"/>
                <a:cs typeface="Calibri" panose="020F0502020204030204" pitchFamily="34" charset="0"/>
              </a:rPr>
              <a:t>为泰国企业分享重商业信息，提高企业竞争力；</a:t>
            </a:r>
            <a:endParaRPr lang="en-US" b="1" dirty="0" smtClean="0">
              <a:latin typeface="Calibri" panose="020F0502020204030204" pitchFamily="34" charset="0"/>
              <a:cs typeface="Calibri" panose="020F0502020204030204" pitchFamily="34" charset="0"/>
            </a:endParaRPr>
          </a:p>
          <a:p>
            <a:pPr>
              <a:lnSpc>
                <a:spcPct val="150000"/>
              </a:lnSpc>
              <a:buFont typeface="Wingdings" panose="05000000000000000000" pitchFamily="2" charset="2"/>
              <a:buChar char="Ø"/>
            </a:pPr>
            <a:r>
              <a:rPr lang="zh-CN" altLang="en-US" sz="1400" b="1" dirty="0">
                <a:latin typeface="Calibri" panose="020F0502020204030204" pitchFamily="34" charset="0"/>
                <a:cs typeface="Calibri" panose="020F0502020204030204" pitchFamily="34" charset="0"/>
              </a:rPr>
              <a:t>帮</a:t>
            </a:r>
            <a:r>
              <a:rPr lang="zh-CN" altLang="en-US" sz="1400" b="1" dirty="0" smtClean="0">
                <a:latin typeface="Calibri" panose="020F0502020204030204" pitchFamily="34" charset="0"/>
                <a:cs typeface="Calibri" panose="020F0502020204030204" pitchFamily="34" charset="0"/>
              </a:rPr>
              <a:t>助企业恰接中国的网络营销平台</a:t>
            </a:r>
            <a:endParaRPr lang="th-TH" sz="1400" b="1" dirty="0">
              <a:latin typeface="TH SarabunPSK" pitchFamily="34" charset="-34"/>
              <a:cs typeface="TH SarabunPSK" pitchFamily="34" charset="-34"/>
            </a:endParaRPr>
          </a:p>
          <a:p>
            <a:pPr lvl="2" algn="thaiDist">
              <a:lnSpc>
                <a:spcPct val="150000"/>
              </a:lnSpc>
            </a:pPr>
            <a:r>
              <a:rPr lang="th-TH" sz="2000" b="1" dirty="0">
                <a:latin typeface="TH SarabunPSK" pitchFamily="34" charset="-34"/>
                <a:cs typeface="TH SarabunPSK" pitchFamily="34" charset="-34"/>
              </a:rPr>
              <a:t> </a:t>
            </a:r>
            <a:r>
              <a:rPr lang="zh-CN" altLang="en-US" sz="2000" b="1" dirty="0" smtClean="0">
                <a:latin typeface="Calibri" panose="020F0502020204030204" pitchFamily="34" charset="0"/>
                <a:cs typeface="Calibri" panose="020F0502020204030204" pitchFamily="34" charset="0"/>
              </a:rPr>
              <a:t>旅游业</a:t>
            </a:r>
            <a:r>
              <a:rPr lang="th-TH" sz="2000" b="1" dirty="0" smtClean="0">
                <a:latin typeface="Calibri" panose="020F0502020204030204" pitchFamily="34" charset="0"/>
                <a:cs typeface="TH SarabunPSK" pitchFamily="34" charset="-34"/>
              </a:rPr>
              <a:t> </a:t>
            </a:r>
            <a:endParaRPr lang="en-US" sz="2000" b="1" dirty="0" smtClean="0">
              <a:latin typeface="Calibri" panose="020F0502020204030204" pitchFamily="34" charset="0"/>
              <a:cs typeface="TH SarabunPSK" pitchFamily="34" charset="-34"/>
            </a:endParaRPr>
          </a:p>
          <a:p>
            <a:pPr lvl="2" algn="thaiDist">
              <a:lnSpc>
                <a:spcPct val="150000"/>
              </a:lnSpc>
            </a:pPr>
            <a:r>
              <a:rPr lang="zh-CN" altLang="en-US" sz="2000" b="1" dirty="0" smtClean="0">
                <a:latin typeface="Calibri" panose="020F0502020204030204" pitchFamily="34" charset="0"/>
                <a:cs typeface="Calibri" panose="020F0502020204030204" pitchFamily="34" charset="0"/>
              </a:rPr>
              <a:t>物流行业</a:t>
            </a:r>
            <a:endParaRPr lang="en-US" altLang="zh-CN" sz="2000" b="1" dirty="0" smtClean="0">
              <a:latin typeface="Calibri" panose="020F0502020204030204" pitchFamily="34" charset="0"/>
              <a:cs typeface="Calibri" panose="020F0502020204030204" pitchFamily="34" charset="0"/>
            </a:endParaRPr>
          </a:p>
          <a:p>
            <a:pPr lvl="2" algn="thaiDist">
              <a:lnSpc>
                <a:spcPct val="150000"/>
              </a:lnSpc>
            </a:pPr>
            <a:r>
              <a:rPr lang="en-US" sz="2000" b="1" dirty="0" smtClean="0">
                <a:latin typeface="Calibri" panose="020F0502020204030204" pitchFamily="34" charset="0"/>
                <a:cs typeface="Calibri" panose="020F0502020204030204" pitchFamily="34" charset="0"/>
              </a:rPr>
              <a:t> </a:t>
            </a:r>
            <a:r>
              <a:rPr lang="zh-CN" altLang="en-US" sz="2000" b="1" dirty="0" smtClean="0">
                <a:latin typeface="Calibri" panose="020F0502020204030204" pitchFamily="34" charset="0"/>
                <a:cs typeface="Calibri" panose="020F0502020204030204" pitchFamily="34" charset="0"/>
              </a:rPr>
              <a:t>跨境电商</a:t>
            </a:r>
            <a:endParaRPr lang="en-US" altLang="zh-CN" sz="2000" b="1" dirty="0" smtClean="0">
              <a:latin typeface="Calibri" panose="020F0502020204030204" pitchFamily="34" charset="0"/>
              <a:cs typeface="Calibri" panose="020F0502020204030204" pitchFamily="34" charset="0"/>
            </a:endParaRPr>
          </a:p>
          <a:p>
            <a:pPr lvl="2" algn="thaiDist">
              <a:lnSpc>
                <a:spcPct val="150000"/>
              </a:lnSpc>
            </a:pPr>
            <a:r>
              <a:rPr lang="th-TH" sz="2000" b="1" dirty="0" smtClean="0">
                <a:latin typeface="Calibri" panose="020F0502020204030204" pitchFamily="34" charset="0"/>
                <a:cs typeface="TH SarabunPSK" pitchFamily="34" charset="-34"/>
              </a:rPr>
              <a:t> </a:t>
            </a:r>
            <a:r>
              <a:rPr lang="zh-CN" altLang="en-US" sz="2000" b="1" dirty="0" smtClean="0">
                <a:latin typeface="Calibri" panose="020F0502020204030204" pitchFamily="34" charset="0"/>
                <a:cs typeface="Calibri" panose="020F0502020204030204" pitchFamily="34" charset="0"/>
              </a:rPr>
              <a:t>其它业务和投资</a:t>
            </a:r>
            <a:endParaRPr lang="en-US" sz="2400" b="1" dirty="0">
              <a:latin typeface="Calibri" panose="020F0502020204030204" pitchFamily="34" charset="0"/>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a:latin typeface="Times New Roman" panose="02020603050405020304" charset="0"/>
              </a:rPr>
              <a:t>Conclusion</a:t>
            </a:r>
            <a:endParaRPr lang="en-US" altLang="zh-CN" sz="3200" b="1">
              <a:latin typeface="Times New Roman" panose="02020603050405020304" charset="0"/>
            </a:endParaRPr>
          </a:p>
        </p:txBody>
      </p:sp>
      <p:sp>
        <p:nvSpPr>
          <p:cNvPr id="3" name="内容占位符 2"/>
          <p:cNvSpPr>
            <a:spLocks noGrp="1"/>
          </p:cNvSpPr>
          <p:nvPr>
            <p:ph idx="1"/>
          </p:nvPr>
        </p:nvSpPr>
        <p:spPr>
          <a:xfrm>
            <a:off x="838200" y="1691005"/>
            <a:ext cx="10515600" cy="4351338"/>
          </a:xfrm>
        </p:spPr>
        <p:txBody>
          <a:bodyPr>
            <a:normAutofit lnSpcReduction="10000"/>
          </a:bodyPr>
          <a:lstStyle/>
          <a:p>
            <a:r>
              <a:rPr lang="en-US" altLang="zh-CN"/>
              <a:t>A new channel for thailand small and middle companies when promotional budget is limited</a:t>
            </a:r>
            <a:endParaRPr lang="en-US" altLang="zh-CN"/>
          </a:p>
          <a:p>
            <a:endParaRPr lang="en-US" altLang="zh-CN"/>
          </a:p>
          <a:p>
            <a:r>
              <a:rPr lang="en-US" altLang="zh-CN"/>
              <a:t>Get much concerns from chinese young people because they are the main consumer for thailand product and service.</a:t>
            </a:r>
            <a:endParaRPr lang="en-US" altLang="zh-CN"/>
          </a:p>
          <a:p>
            <a:endParaRPr lang="en-US" altLang="zh-CN"/>
          </a:p>
          <a:p>
            <a:r>
              <a:rPr lang="en-US" altLang="zh-CN"/>
              <a:t>Get much explosion and reputation and attract more potential consumer in Chinese social media.</a:t>
            </a:r>
            <a:endParaRPr lang="en-US" altLang="zh-CN"/>
          </a:p>
          <a:p>
            <a:endParaRPr lang="en-US" altLang="zh-CN"/>
          </a:p>
          <a:p>
            <a:r>
              <a:rPr lang="en-US" altLang="zh-CN"/>
              <a:t>Enlarge Online Marketing in China</a:t>
            </a:r>
            <a:endParaRPr lang="en-US" altLang="zh-CN"/>
          </a:p>
          <a:p>
            <a:endParaRPr lang="en-US" altLang="zh-CN"/>
          </a:p>
        </p:txBody>
      </p:sp>
      <p:pic>
        <p:nvPicPr>
          <p:cNvPr id="4" name="图片 3"/>
          <p:cNvPicPr>
            <a:picLocks noChangeAspect="1"/>
          </p:cNvPicPr>
          <p:nvPr/>
        </p:nvPicPr>
        <p:blipFill>
          <a:blip r:embed="rId1"/>
          <a:stretch>
            <a:fillRect/>
          </a:stretch>
        </p:blipFill>
        <p:spPr>
          <a:xfrm>
            <a:off x="6741160" y="5082540"/>
            <a:ext cx="5815330" cy="16668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4375" y="3081655"/>
            <a:ext cx="10515600" cy="1325563"/>
          </a:xfrm>
        </p:spPr>
        <p:txBody>
          <a:bodyPr/>
          <a:lstStyle/>
          <a:p>
            <a:r>
              <a:rPr lang="en-US" altLang="zh-CN" sz="6000" b="1"/>
              <a:t>Thank you</a:t>
            </a:r>
            <a:endParaRPr lang="en-US" altLang="zh-CN" sz="6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b="1" u="sng" dirty="0">
                <a:solidFill>
                  <a:srgbClr val="FF0000"/>
                </a:solidFill>
                <a:latin typeface="Calibri" panose="020F0502020204030204" pitchFamily="34" charset="0"/>
                <a:cs typeface="Calibri" panose="020F0502020204030204" pitchFamily="34" charset="0"/>
              </a:rPr>
              <a:t>The Center provides the Service based on “3K”</a:t>
            </a:r>
            <a:endParaRPr lang="en-US" b="1" u="sng" dirty="0">
              <a:solidFill>
                <a:srgbClr val="FF0000"/>
              </a:solidFill>
              <a:latin typeface="Calibri" panose="020F0502020204030204" pitchFamily="34" charset="0"/>
              <a:cs typeface="Calibri" panose="020F0502020204030204" pitchFamily="34" charset="0"/>
            </a:endParaRPr>
          </a:p>
        </p:txBody>
      </p:sp>
      <p:sp>
        <p:nvSpPr>
          <p:cNvPr id="3" name="ตัวแทนเนื้อหา 2"/>
          <p:cNvSpPr>
            <a:spLocks noGrp="1"/>
          </p:cNvSpPr>
          <p:nvPr>
            <p:ph idx="1"/>
          </p:nvPr>
        </p:nvSpPr>
        <p:spPr>
          <a:xfrm>
            <a:off x="1919536" y="1700809"/>
            <a:ext cx="8568952" cy="5016862"/>
          </a:xfrm>
        </p:spPr>
        <p:txBody>
          <a:bodyPr>
            <a:noAutofit/>
          </a:bodyPr>
          <a:lstStyle/>
          <a:p>
            <a:pPr>
              <a:lnSpc>
                <a:spcPct val="150000"/>
              </a:lnSpc>
            </a:pPr>
            <a:r>
              <a:rPr lang="en-US" b="1" dirty="0">
                <a:solidFill>
                  <a:srgbClr val="FF0000"/>
                </a:solidFill>
              </a:rPr>
              <a:t>Knowledge Worker: </a:t>
            </a:r>
            <a:endParaRPr lang="en-US" b="1" dirty="0">
              <a:solidFill>
                <a:srgbClr val="FF0000"/>
              </a:solidFill>
            </a:endParaRPr>
          </a:p>
          <a:p>
            <a:pPr marL="0" indent="0">
              <a:lnSpc>
                <a:spcPct val="150000"/>
              </a:lnSpc>
              <a:buNone/>
            </a:pPr>
            <a:r>
              <a:rPr lang="en-US" altLang="zh-CN" dirty="0"/>
              <a:t>There are over 30 knowledge management graduate students who follow the college lectures’ guidelines to as a knowledge worker practice group providing business consultant service.</a:t>
            </a:r>
            <a:endParaRPr lang="th-TH" dirty="0"/>
          </a:p>
          <a:p>
            <a:pPr>
              <a:lnSpc>
                <a:spcPct val="150000"/>
              </a:lnSpc>
            </a:pPr>
            <a:r>
              <a:rPr lang="en-US" b="1" dirty="0">
                <a:solidFill>
                  <a:srgbClr val="FF0000"/>
                </a:solidFill>
              </a:rPr>
              <a:t>Knowledge Connection:</a:t>
            </a:r>
            <a:endParaRPr lang="en-US" b="1" dirty="0">
              <a:solidFill>
                <a:srgbClr val="FF0000"/>
              </a:solidFill>
            </a:endParaRPr>
          </a:p>
          <a:p>
            <a:pPr marL="0" indent="0">
              <a:lnSpc>
                <a:spcPct val="150000"/>
              </a:lnSpc>
              <a:buNone/>
            </a:pPr>
            <a:r>
              <a:rPr lang="en-US" dirty="0"/>
              <a:t>There is a team to develop the PR contents and contact network of online marketing channels with China.</a:t>
            </a:r>
            <a:endParaRPr lang="th-TH" dirty="0"/>
          </a:p>
          <a:p>
            <a:pPr>
              <a:lnSpc>
                <a:spcPct val="150000"/>
              </a:lnSpc>
            </a:pPr>
            <a:r>
              <a:rPr lang="en-US" b="1" dirty="0">
                <a:solidFill>
                  <a:srgbClr val="FF0000"/>
                </a:solidFill>
              </a:rPr>
              <a:t>Knowledge Creation (From demand side):</a:t>
            </a:r>
            <a:endParaRPr lang="en-US" b="1" dirty="0">
              <a:solidFill>
                <a:srgbClr val="FF0000"/>
              </a:solidFill>
            </a:endParaRPr>
          </a:p>
          <a:p>
            <a:pPr marL="0" indent="0">
              <a:lnSpc>
                <a:spcPct val="150000"/>
              </a:lnSpc>
              <a:buNone/>
            </a:pPr>
            <a:r>
              <a:rPr lang="en-US" dirty="0"/>
              <a:t> Software Application to support Marketing 4.0.</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zh-CN" altLang="en-US" b="1" u="sng" dirty="0" smtClean="0">
                <a:solidFill>
                  <a:srgbClr val="FF0000"/>
                </a:solidFill>
                <a:latin typeface="Calibri" panose="020F0502020204030204" pitchFamily="34" charset="0"/>
                <a:cs typeface="Calibri" panose="020F0502020204030204" pitchFamily="34" charset="0"/>
              </a:rPr>
              <a:t>中心基于“</a:t>
            </a:r>
            <a:r>
              <a:rPr lang="en-US" altLang="zh-CN" b="1" u="sng" dirty="0" smtClean="0">
                <a:solidFill>
                  <a:srgbClr val="FF0000"/>
                </a:solidFill>
                <a:latin typeface="Calibri" panose="020F0502020204030204" pitchFamily="34" charset="0"/>
                <a:cs typeface="Calibri" panose="020F0502020204030204" pitchFamily="34" charset="0"/>
              </a:rPr>
              <a:t>3K”</a:t>
            </a:r>
            <a:r>
              <a:rPr lang="zh-CN" altLang="en-US" b="1" u="sng" dirty="0" smtClean="0">
                <a:solidFill>
                  <a:srgbClr val="FF0000"/>
                </a:solidFill>
                <a:latin typeface="Calibri" panose="020F0502020204030204" pitchFamily="34" charset="0"/>
                <a:cs typeface="Calibri" panose="020F0502020204030204" pitchFamily="34" charset="0"/>
              </a:rPr>
              <a:t> 提供服务服务</a:t>
            </a:r>
            <a:endParaRPr lang="en-US" b="1" u="sng" dirty="0">
              <a:solidFill>
                <a:srgbClr val="FF0000"/>
              </a:solidFill>
              <a:latin typeface="Calibri" panose="020F0502020204030204" pitchFamily="34" charset="0"/>
              <a:cs typeface="Calibri" panose="020F0502020204030204" pitchFamily="34" charset="0"/>
            </a:endParaRPr>
          </a:p>
        </p:txBody>
      </p:sp>
      <p:sp>
        <p:nvSpPr>
          <p:cNvPr id="3" name="ตัวแทนเนื้อหา 2"/>
          <p:cNvSpPr>
            <a:spLocks noGrp="1"/>
          </p:cNvSpPr>
          <p:nvPr>
            <p:ph idx="1"/>
          </p:nvPr>
        </p:nvSpPr>
        <p:spPr>
          <a:xfrm>
            <a:off x="1829001" y="1320563"/>
            <a:ext cx="8568952" cy="5016862"/>
          </a:xfrm>
        </p:spPr>
        <p:txBody>
          <a:bodyPr>
            <a:noAutofit/>
          </a:bodyPr>
          <a:lstStyle/>
          <a:p>
            <a:pPr>
              <a:lnSpc>
                <a:spcPct val="150000"/>
              </a:lnSpc>
            </a:pPr>
            <a:r>
              <a:rPr lang="zh-CN" altLang="en-US" b="1" dirty="0" smtClean="0">
                <a:solidFill>
                  <a:srgbClr val="FF0000"/>
                </a:solidFill>
              </a:rPr>
              <a:t>知识工作者（</a:t>
            </a:r>
            <a:r>
              <a:rPr lang="en-US" b="1" dirty="0">
                <a:solidFill>
                  <a:srgbClr val="FF0000"/>
                </a:solidFill>
              </a:rPr>
              <a:t> Knowledge Worker </a:t>
            </a:r>
            <a:r>
              <a:rPr lang="zh-CN" altLang="en-US" b="1" dirty="0" smtClean="0">
                <a:solidFill>
                  <a:srgbClr val="FF0000"/>
                </a:solidFill>
              </a:rPr>
              <a:t>）</a:t>
            </a:r>
            <a:endParaRPr lang="en-US" b="1" dirty="0">
              <a:solidFill>
                <a:srgbClr val="FF0000"/>
              </a:solidFill>
            </a:endParaRPr>
          </a:p>
          <a:p>
            <a:pPr marL="0" indent="0">
              <a:lnSpc>
                <a:spcPct val="150000"/>
              </a:lnSpc>
              <a:buNone/>
            </a:pPr>
            <a:r>
              <a:rPr lang="en-US" altLang="zh-CN" dirty="0" smtClean="0"/>
              <a:t>30</a:t>
            </a:r>
            <a:r>
              <a:rPr lang="zh-CN" altLang="en-US" dirty="0" smtClean="0"/>
              <a:t>多个知识管理在读研究生再导师指导下作为一个知识工作者实践小组为客户提供商务咨询服务；</a:t>
            </a:r>
            <a:endParaRPr lang="th-TH" dirty="0"/>
          </a:p>
          <a:p>
            <a:pPr>
              <a:lnSpc>
                <a:spcPct val="150000"/>
              </a:lnSpc>
            </a:pPr>
            <a:r>
              <a:rPr lang="zh-CN" altLang="en-US" b="1" dirty="0">
                <a:solidFill>
                  <a:srgbClr val="FF0000"/>
                </a:solidFill>
              </a:rPr>
              <a:t>知</a:t>
            </a:r>
            <a:r>
              <a:rPr lang="zh-CN" altLang="en-US" b="1" dirty="0" smtClean="0">
                <a:solidFill>
                  <a:srgbClr val="FF0000"/>
                </a:solidFill>
              </a:rPr>
              <a:t>识链接 （</a:t>
            </a:r>
            <a:r>
              <a:rPr lang="en-US" b="1" dirty="0" smtClean="0">
                <a:solidFill>
                  <a:srgbClr val="FF0000"/>
                </a:solidFill>
              </a:rPr>
              <a:t>Knowledge Connection</a:t>
            </a:r>
            <a:r>
              <a:rPr lang="zh-CN" altLang="en-US" b="1" dirty="0" smtClean="0">
                <a:solidFill>
                  <a:srgbClr val="FF0000"/>
                </a:solidFill>
              </a:rPr>
              <a:t>）</a:t>
            </a:r>
            <a:endParaRPr lang="en-US" altLang="zh-CN" b="1" dirty="0" smtClean="0">
              <a:solidFill>
                <a:srgbClr val="FF0000"/>
              </a:solidFill>
            </a:endParaRPr>
          </a:p>
          <a:p>
            <a:pPr>
              <a:lnSpc>
                <a:spcPct val="150000"/>
              </a:lnSpc>
            </a:pPr>
            <a:r>
              <a:rPr lang="zh-CN" altLang="en-US" dirty="0" smtClean="0"/>
              <a:t>有专业团队为商户提供打开中国时长的网络营销</a:t>
            </a:r>
            <a:r>
              <a:rPr lang="en-US" altLang="zh-CN" dirty="0" smtClean="0"/>
              <a:t>PR</a:t>
            </a:r>
            <a:r>
              <a:rPr lang="zh-CN" altLang="en-US" dirty="0"/>
              <a:t>内</a:t>
            </a:r>
            <a:r>
              <a:rPr lang="zh-CN" altLang="en-US" dirty="0" smtClean="0"/>
              <a:t>容和渠道；</a:t>
            </a:r>
            <a:endParaRPr lang="th-TH" dirty="0"/>
          </a:p>
          <a:p>
            <a:pPr>
              <a:lnSpc>
                <a:spcPct val="150000"/>
              </a:lnSpc>
            </a:pPr>
            <a:r>
              <a:rPr lang="zh-CN" altLang="en-US" b="1" dirty="0" smtClean="0">
                <a:solidFill>
                  <a:srgbClr val="FF0000"/>
                </a:solidFill>
              </a:rPr>
              <a:t>基于需求的知识创造</a:t>
            </a:r>
            <a:r>
              <a:rPr lang="zh-CN" altLang="en-US" b="1" dirty="0">
                <a:solidFill>
                  <a:srgbClr val="FF0000"/>
                </a:solidFill>
              </a:rPr>
              <a:t>（</a:t>
            </a:r>
            <a:r>
              <a:rPr lang="en-US" b="1" dirty="0" smtClean="0">
                <a:solidFill>
                  <a:srgbClr val="FF0000"/>
                </a:solidFill>
              </a:rPr>
              <a:t>Knowledge Creation)</a:t>
            </a:r>
            <a:endParaRPr lang="en-US" b="1" dirty="0">
              <a:solidFill>
                <a:srgbClr val="FF0000"/>
              </a:solidFill>
            </a:endParaRPr>
          </a:p>
          <a:p>
            <a:pPr marL="0" indent="0">
              <a:lnSpc>
                <a:spcPct val="150000"/>
              </a:lnSpc>
              <a:buNone/>
            </a:pPr>
            <a:r>
              <a:rPr lang="en-US" dirty="0"/>
              <a:t> </a:t>
            </a:r>
            <a:r>
              <a:rPr lang="zh-CN" altLang="en-US" dirty="0" smtClean="0"/>
              <a:t>市场营销</a:t>
            </a:r>
            <a:r>
              <a:rPr lang="en-US" altLang="zh-CN" dirty="0" smtClean="0"/>
              <a:t>4.0 </a:t>
            </a:r>
            <a:r>
              <a:rPr lang="zh-CN" altLang="en-US" dirty="0" smtClean="0"/>
              <a:t>的应用程序</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504" y="33910"/>
            <a:ext cx="7055380" cy="1400530"/>
          </a:xfrm>
        </p:spPr>
        <p:txBody>
          <a:bodyPr/>
          <a:lstStyle/>
          <a:p>
            <a:r>
              <a:rPr lang="en-US" b="1" u="sng" dirty="0"/>
              <a:t> </a:t>
            </a:r>
            <a:r>
              <a:rPr lang="en-US" b="1" u="sng" dirty="0">
                <a:latin typeface="Calibri" panose="020F0502020204030204" pitchFamily="34" charset="0"/>
                <a:cs typeface="Calibri" panose="020F0502020204030204" pitchFamily="34" charset="0"/>
              </a:rPr>
              <a:t>Service of CIC</a:t>
            </a:r>
            <a:endParaRPr lang="th-TH" b="1" u="sng" dirty="0">
              <a:latin typeface="Calibri" panose="020F0502020204030204" pitchFamily="34" charset="0"/>
            </a:endParaRPr>
          </a:p>
        </p:txBody>
      </p:sp>
      <p:sp>
        <p:nvSpPr>
          <p:cNvPr id="3" name="Content Placeholder 2"/>
          <p:cNvSpPr>
            <a:spLocks noGrp="1"/>
          </p:cNvSpPr>
          <p:nvPr>
            <p:ph idx="1"/>
          </p:nvPr>
        </p:nvSpPr>
        <p:spPr>
          <a:xfrm>
            <a:off x="1439501" y="908721"/>
            <a:ext cx="9017251" cy="6143929"/>
          </a:xfrm>
        </p:spPr>
        <p:txBody>
          <a:bodyPr>
            <a:noAutofit/>
          </a:bodyPr>
          <a:lstStyle/>
          <a:p>
            <a:pPr>
              <a:lnSpc>
                <a:spcPct val="150000"/>
              </a:lnSpc>
            </a:pPr>
            <a:r>
              <a:rPr lang="en-US" sz="1800" b="1" dirty="0">
                <a:latin typeface="Calibri" panose="020F0502020204030204" pitchFamily="34" charset="0"/>
                <a:cs typeface="Calibri" panose="020F0502020204030204" pitchFamily="34" charset="0"/>
              </a:rPr>
              <a:t>We provide the consultation for the online marketing channels which includes a platform to create or choose the related channels (such as, applications). We also provide the PR of products and the services for the organizations that focus on the Chinese target group in hospitality industry.</a:t>
            </a:r>
            <a:endParaRPr lang="en-US" sz="1800" b="1" dirty="0">
              <a:latin typeface="Calibri" panose="020F0502020204030204" pitchFamily="34" charset="0"/>
              <a:cs typeface="Calibri" panose="020F0502020204030204" pitchFamily="34" charset="0"/>
            </a:endParaRPr>
          </a:p>
          <a:p>
            <a:pPr lvl="1">
              <a:lnSpc>
                <a:spcPct val="150000"/>
              </a:lnSpc>
            </a:pPr>
            <a:r>
              <a:rPr lang="en-US" sz="1600" dirty="0">
                <a:latin typeface="Calibri" panose="020F0502020204030204" pitchFamily="34" charset="0"/>
                <a:cs typeface="Calibri" panose="020F0502020204030204" pitchFamily="34" charset="0"/>
              </a:rPr>
              <a:t>The catering industry (restaurant).</a:t>
            </a:r>
            <a:endParaRPr lang="en-US" sz="1600" dirty="0">
              <a:latin typeface="Calibri" panose="020F0502020204030204" pitchFamily="34" charset="0"/>
              <a:cs typeface="Calibri" panose="020F0502020204030204" pitchFamily="34" charset="0"/>
            </a:endParaRPr>
          </a:p>
          <a:p>
            <a:pPr lvl="1">
              <a:lnSpc>
                <a:spcPct val="150000"/>
              </a:lnSpc>
            </a:pPr>
            <a:r>
              <a:rPr lang="en-US" sz="1600" dirty="0">
                <a:latin typeface="Calibri" panose="020F0502020204030204" pitchFamily="34" charset="0"/>
                <a:cs typeface="Calibri" panose="020F0502020204030204" pitchFamily="34" charset="0"/>
              </a:rPr>
              <a:t>Travel  souvenir shops.</a:t>
            </a:r>
            <a:endParaRPr lang="en-US" sz="1600" dirty="0">
              <a:latin typeface="Calibri" panose="020F0502020204030204" pitchFamily="34" charset="0"/>
              <a:cs typeface="Calibri" panose="020F0502020204030204" pitchFamily="34" charset="0"/>
            </a:endParaRPr>
          </a:p>
          <a:p>
            <a:pPr lvl="1">
              <a:lnSpc>
                <a:spcPct val="150000"/>
              </a:lnSpc>
            </a:pPr>
            <a:r>
              <a:rPr lang="en-US" sz="1600" dirty="0">
                <a:latin typeface="Calibri" panose="020F0502020204030204" pitchFamily="34" charset="0"/>
                <a:cs typeface="Calibri" panose="020F0502020204030204" pitchFamily="34" charset="0"/>
              </a:rPr>
              <a:t>Public transportation companies which can provide travel transportation Services. </a:t>
            </a:r>
            <a:endParaRPr lang="en-US" sz="1600" dirty="0">
              <a:latin typeface="Calibri" panose="020F0502020204030204" pitchFamily="34" charset="0"/>
              <a:cs typeface="Calibri" panose="020F0502020204030204" pitchFamily="34" charset="0"/>
            </a:endParaRPr>
          </a:p>
          <a:p>
            <a:pPr lvl="1">
              <a:lnSpc>
                <a:spcPct val="150000"/>
              </a:lnSpc>
            </a:pPr>
            <a:r>
              <a:rPr lang="en-US" sz="1600" dirty="0">
                <a:latin typeface="Calibri" panose="020F0502020204030204" pitchFamily="34" charset="0"/>
                <a:cs typeface="Calibri" panose="020F0502020204030204" pitchFamily="34" charset="0"/>
              </a:rPr>
              <a:t>Travel destinations. </a:t>
            </a:r>
            <a:endParaRPr lang="th-TH" sz="1600" dirty="0">
              <a:latin typeface="Calibri" panose="020F0502020204030204" pitchFamily="34" charset="0"/>
            </a:endParaRPr>
          </a:p>
          <a:p>
            <a:pPr lvl="1">
              <a:lnSpc>
                <a:spcPct val="150000"/>
              </a:lnSpc>
            </a:pPr>
            <a:r>
              <a:rPr lang="en-US" sz="1600" dirty="0">
                <a:latin typeface="Calibri" panose="020F0502020204030204" pitchFamily="34" charset="0"/>
                <a:cs typeface="Calibri" panose="020F0502020204030204" pitchFamily="34" charset="0"/>
              </a:rPr>
              <a:t>SME who wants to export the products to China by online or trade fairs in China market.</a:t>
            </a:r>
            <a:endParaRPr lang="en-US" sz="1600" dirty="0">
              <a:latin typeface="Calibri" panose="020F0502020204030204" pitchFamily="34" charset="0"/>
              <a:cs typeface="Calibri" panose="020F0502020204030204" pitchFamily="34" charset="0"/>
            </a:endParaRPr>
          </a:p>
          <a:p>
            <a:pPr lvl="1">
              <a:lnSpc>
                <a:spcPct val="150000"/>
              </a:lnSpc>
            </a:pPr>
            <a:r>
              <a:rPr lang="en-US" sz="1600" dirty="0">
                <a:latin typeface="Calibri" panose="020F0502020204030204" pitchFamily="34" charset="0"/>
                <a:cs typeface="Calibri" panose="020F0502020204030204" pitchFamily="34" charset="0"/>
              </a:rPr>
              <a:t>Develop the Chinese language services for communication during distributing the products through various channel. </a:t>
            </a:r>
            <a:endParaRPr lang="en-US" sz="1600" dirty="0">
              <a:latin typeface="Calibri" panose="020F0502020204030204" pitchFamily="34" charset="0"/>
              <a:cs typeface="Calibri" panose="020F0502020204030204" pitchFamily="34" charset="0"/>
            </a:endParaRPr>
          </a:p>
          <a:p>
            <a:pPr lvl="1">
              <a:lnSpc>
                <a:spcPct val="150000"/>
              </a:lnSpc>
            </a:pPr>
            <a:r>
              <a:rPr lang="en-US" sz="1600" dirty="0">
                <a:latin typeface="Calibri" panose="020F0502020204030204" pitchFamily="34" charset="0"/>
                <a:cs typeface="Calibri" panose="020F0502020204030204" pitchFamily="34" charset="0"/>
              </a:rPr>
              <a:t>Provide Chinese market research.</a:t>
            </a:r>
            <a:endParaRPr lang="th-TH" sz="1600"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504" y="33910"/>
            <a:ext cx="7055380" cy="1400530"/>
          </a:xfrm>
        </p:spPr>
        <p:txBody>
          <a:bodyPr/>
          <a:lstStyle/>
          <a:p>
            <a:r>
              <a:rPr lang="en-US" b="1" u="sng" dirty="0"/>
              <a:t> </a:t>
            </a:r>
            <a:r>
              <a:rPr lang="en-US" altLang="zh-CN" b="1" u="sng" dirty="0" smtClean="0">
                <a:latin typeface="Calibri" panose="020F0502020204030204" pitchFamily="34" charset="0"/>
                <a:cs typeface="Calibri" panose="020F0502020204030204" pitchFamily="34" charset="0"/>
              </a:rPr>
              <a:t>CIC</a:t>
            </a:r>
            <a:r>
              <a:rPr lang="zh-CN" altLang="en-US" b="1" u="sng" dirty="0" smtClean="0">
                <a:latin typeface="Calibri" panose="020F0502020204030204" pitchFamily="34" charset="0"/>
                <a:cs typeface="Calibri" panose="020F0502020204030204" pitchFamily="34" charset="0"/>
              </a:rPr>
              <a:t>的服务</a:t>
            </a:r>
            <a:endParaRPr lang="th-TH" b="1" u="sng" dirty="0">
              <a:latin typeface="Calibri" panose="020F0502020204030204" pitchFamily="34" charset="0"/>
            </a:endParaRPr>
          </a:p>
        </p:txBody>
      </p:sp>
      <p:sp>
        <p:nvSpPr>
          <p:cNvPr id="3" name="Content Placeholder 2"/>
          <p:cNvSpPr>
            <a:spLocks noGrp="1"/>
          </p:cNvSpPr>
          <p:nvPr>
            <p:ph idx="1"/>
          </p:nvPr>
        </p:nvSpPr>
        <p:spPr>
          <a:xfrm>
            <a:off x="1439501" y="908721"/>
            <a:ext cx="9017251" cy="6143929"/>
          </a:xfrm>
        </p:spPr>
        <p:txBody>
          <a:bodyPr>
            <a:noAutofit/>
          </a:bodyPr>
          <a:lstStyle/>
          <a:p>
            <a:pPr>
              <a:lnSpc>
                <a:spcPct val="150000"/>
              </a:lnSpc>
            </a:pPr>
            <a:r>
              <a:rPr lang="zh-CN" altLang="en-US" sz="1800" b="1" dirty="0" smtClean="0">
                <a:latin typeface="Calibri" panose="020F0502020204030204" pitchFamily="34" charset="0"/>
                <a:cs typeface="Calibri" panose="020F0502020204030204" pitchFamily="34" charset="0"/>
              </a:rPr>
              <a:t>提供网络营销咨询服务，包括相关渠道的平台搭建，为致力于把中国人作为目标消费群体的企业提供产品和服务的</a:t>
            </a:r>
            <a:r>
              <a:rPr lang="en-US" altLang="zh-CN" sz="1800" b="1" dirty="0" smtClean="0">
                <a:latin typeface="Calibri" panose="020F0502020204030204" pitchFamily="34" charset="0"/>
                <a:cs typeface="Calibri" panose="020F0502020204030204" pitchFamily="34" charset="0"/>
              </a:rPr>
              <a:t>PR</a:t>
            </a:r>
            <a:r>
              <a:rPr lang="zh-CN" altLang="en-US" sz="1800" b="1" dirty="0" smtClean="0">
                <a:latin typeface="Calibri" panose="020F0502020204030204" pitchFamily="34" charset="0"/>
                <a:cs typeface="Calibri" panose="020F0502020204030204" pitchFamily="34" charset="0"/>
              </a:rPr>
              <a:t>。</a:t>
            </a:r>
            <a:endParaRPr lang="en-US" sz="1800" b="1" dirty="0">
              <a:latin typeface="Calibri" panose="020F0502020204030204" pitchFamily="34" charset="0"/>
              <a:cs typeface="Calibri" panose="020F0502020204030204" pitchFamily="34" charset="0"/>
            </a:endParaRPr>
          </a:p>
          <a:p>
            <a:pPr lvl="1">
              <a:lnSpc>
                <a:spcPct val="150000"/>
              </a:lnSpc>
            </a:pPr>
            <a:r>
              <a:rPr lang="zh-CN" altLang="en-US" sz="1600" dirty="0" smtClean="0">
                <a:latin typeface="Calibri" panose="020F0502020204030204" pitchFamily="34" charset="0"/>
                <a:cs typeface="Calibri" panose="020F0502020204030204" pitchFamily="34" charset="0"/>
              </a:rPr>
              <a:t>餐饮业</a:t>
            </a:r>
            <a:endParaRPr lang="en-US" altLang="zh-CN" sz="1600" dirty="0" smtClean="0">
              <a:latin typeface="Calibri" panose="020F0502020204030204" pitchFamily="34" charset="0"/>
              <a:cs typeface="Calibri" panose="020F0502020204030204" pitchFamily="34" charset="0"/>
            </a:endParaRPr>
          </a:p>
          <a:p>
            <a:pPr lvl="1">
              <a:lnSpc>
                <a:spcPct val="150000"/>
              </a:lnSpc>
            </a:pPr>
            <a:r>
              <a:rPr lang="zh-CN" altLang="en-US" sz="1600" dirty="0" smtClean="0">
                <a:latin typeface="Calibri" panose="020F0502020204030204" pitchFamily="34" charset="0"/>
                <a:cs typeface="Calibri" panose="020F0502020204030204" pitchFamily="34" charset="0"/>
              </a:rPr>
              <a:t>旅游纪念品店</a:t>
            </a:r>
            <a:endParaRPr lang="en-US" altLang="zh-CN" sz="1600" dirty="0" smtClean="0">
              <a:latin typeface="Calibri" panose="020F0502020204030204" pitchFamily="34" charset="0"/>
              <a:cs typeface="Calibri" panose="020F0502020204030204" pitchFamily="34" charset="0"/>
            </a:endParaRPr>
          </a:p>
          <a:p>
            <a:pPr lvl="1">
              <a:lnSpc>
                <a:spcPct val="150000"/>
              </a:lnSpc>
            </a:pPr>
            <a:r>
              <a:rPr lang="zh-CN" altLang="en-US" sz="1600" dirty="0" smtClean="0">
                <a:latin typeface="Calibri" panose="020F0502020204030204" pitchFamily="34" charset="0"/>
                <a:cs typeface="Calibri" panose="020F0502020204030204" pitchFamily="34" charset="0"/>
              </a:rPr>
              <a:t>公共交通运输公司</a:t>
            </a:r>
            <a:r>
              <a:rPr lang="en-US" altLang="zh-CN" sz="1600" dirty="0" smtClean="0">
                <a:latin typeface="Calibri" panose="020F0502020204030204" pitchFamily="34" charset="0"/>
                <a:cs typeface="Calibri" panose="020F0502020204030204" pitchFamily="34" charset="0"/>
              </a:rPr>
              <a:t>/</a:t>
            </a:r>
            <a:r>
              <a:rPr lang="zh-CN" altLang="en-US" sz="1600" dirty="0" smtClean="0">
                <a:latin typeface="Calibri" panose="020F0502020204030204" pitchFamily="34" charset="0"/>
                <a:cs typeface="Calibri" panose="020F0502020204030204" pitchFamily="34" charset="0"/>
              </a:rPr>
              <a:t>企业</a:t>
            </a:r>
            <a:endParaRPr lang="en-US" altLang="zh-CN" sz="1600" dirty="0" smtClean="0">
              <a:latin typeface="Calibri" panose="020F0502020204030204" pitchFamily="34" charset="0"/>
              <a:cs typeface="Calibri" panose="020F0502020204030204" pitchFamily="34" charset="0"/>
            </a:endParaRPr>
          </a:p>
          <a:p>
            <a:pPr lvl="1">
              <a:lnSpc>
                <a:spcPct val="150000"/>
              </a:lnSpc>
            </a:pPr>
            <a:r>
              <a:rPr lang="zh-CN" altLang="en-US" sz="1600" dirty="0" smtClean="0">
                <a:latin typeface="Calibri" panose="020F0502020204030204" pitchFamily="34" charset="0"/>
                <a:cs typeface="Calibri" panose="020F0502020204030204" pitchFamily="34" charset="0"/>
              </a:rPr>
              <a:t>旅行目的地</a:t>
            </a:r>
            <a:endParaRPr lang="en-US" altLang="zh-CN" sz="1600" dirty="0" smtClean="0">
              <a:latin typeface="Calibri" panose="020F0502020204030204" pitchFamily="34" charset="0"/>
              <a:cs typeface="Calibri" panose="020F0502020204030204" pitchFamily="34" charset="0"/>
            </a:endParaRPr>
          </a:p>
          <a:p>
            <a:pPr lvl="1">
              <a:lnSpc>
                <a:spcPct val="150000"/>
              </a:lnSpc>
            </a:pPr>
            <a:r>
              <a:rPr lang="zh-CN" altLang="en-US" sz="1600" dirty="0" smtClean="0">
                <a:latin typeface="Calibri" panose="020F0502020204030204" pitchFamily="34" charset="0"/>
                <a:cs typeface="Calibri" panose="020F0502020204030204" pitchFamily="34" charset="0"/>
              </a:rPr>
              <a:t>想要把产品出口到中国或去中国做会展的企业</a:t>
            </a:r>
            <a:endParaRPr lang="en-US" altLang="zh-CN" sz="1600" dirty="0" smtClean="0">
              <a:latin typeface="Calibri" panose="020F0502020204030204" pitchFamily="34" charset="0"/>
              <a:cs typeface="Calibri" panose="020F0502020204030204" pitchFamily="34" charset="0"/>
            </a:endParaRPr>
          </a:p>
          <a:p>
            <a:pPr lvl="1">
              <a:lnSpc>
                <a:spcPct val="150000"/>
              </a:lnSpc>
            </a:pPr>
            <a:r>
              <a:rPr lang="zh-CN" altLang="en-US" sz="1600" dirty="0" smtClean="0">
                <a:latin typeface="Calibri" panose="020F0502020204030204" pitchFamily="34" charset="0"/>
                <a:cs typeface="Calibri" panose="020F0502020204030204" pitchFamily="34" charset="0"/>
              </a:rPr>
              <a:t>为产品多了网络营销渠道提供中文</a:t>
            </a:r>
            <a:r>
              <a:rPr lang="en-US" altLang="zh-CN" sz="1600" dirty="0" smtClean="0">
                <a:latin typeface="Calibri" panose="020F0502020204030204" pitchFamily="34" charset="0"/>
                <a:cs typeface="Calibri" panose="020F0502020204030204" pitchFamily="34" charset="0"/>
              </a:rPr>
              <a:t>PR</a:t>
            </a:r>
            <a:r>
              <a:rPr lang="zh-CN" altLang="en-US" sz="1600" dirty="0" smtClean="0">
                <a:latin typeface="Calibri" panose="020F0502020204030204" pitchFamily="34" charset="0"/>
                <a:cs typeface="Calibri" panose="020F0502020204030204" pitchFamily="34" charset="0"/>
              </a:rPr>
              <a:t>服务</a:t>
            </a:r>
            <a:endParaRPr lang="en-US" altLang="zh-CN" sz="1600" dirty="0" smtClean="0">
              <a:latin typeface="Calibri" panose="020F0502020204030204" pitchFamily="34" charset="0"/>
              <a:cs typeface="Calibri" panose="020F0502020204030204" pitchFamily="34" charset="0"/>
            </a:endParaRPr>
          </a:p>
          <a:p>
            <a:pPr lvl="1">
              <a:lnSpc>
                <a:spcPct val="150000"/>
              </a:lnSpc>
            </a:pPr>
            <a:r>
              <a:rPr lang="zh-CN" altLang="en-US" sz="1600" dirty="0" smtClean="0">
                <a:latin typeface="Calibri" panose="020F0502020204030204" pitchFamily="34" charset="0"/>
                <a:cs typeface="Calibri" panose="020F0502020204030204" pitchFamily="34" charset="0"/>
              </a:rPr>
              <a:t>中国的市场调研</a:t>
            </a:r>
            <a:endParaRPr lang="th-TH" sz="16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597206" y="188640"/>
            <a:ext cx="7886700" cy="994172"/>
          </a:xfrm>
        </p:spPr>
        <p:txBody>
          <a:bodyPr/>
          <a:lstStyle/>
          <a:p>
            <a:r>
              <a:rPr lang="en-US" sz="3600" b="1" u="sng" dirty="0">
                <a:solidFill>
                  <a:srgbClr val="FF0000"/>
                </a:solidFill>
                <a:latin typeface="Calibri" panose="020F0502020204030204" pitchFamily="34" charset="0"/>
                <a:cs typeface="Calibri" panose="020F0502020204030204" pitchFamily="34" charset="0"/>
              </a:rPr>
              <a:t>The CIC program’s plan as follows </a:t>
            </a:r>
            <a:endParaRPr lang="en-US" sz="3600" b="1" u="sng" dirty="0">
              <a:solidFill>
                <a:srgbClr val="FF0000"/>
              </a:solidFill>
              <a:latin typeface="Calibri" panose="020F0502020204030204" pitchFamily="34" charset="0"/>
              <a:cs typeface="Calibri" panose="020F0502020204030204" pitchFamily="34" charset="0"/>
            </a:endParaRPr>
          </a:p>
        </p:txBody>
      </p:sp>
      <p:sp>
        <p:nvSpPr>
          <p:cNvPr id="3" name="ตัวแทนเนื้อหา 2"/>
          <p:cNvSpPr>
            <a:spLocks noGrp="1"/>
          </p:cNvSpPr>
          <p:nvPr>
            <p:ph idx="1"/>
          </p:nvPr>
        </p:nvSpPr>
        <p:spPr>
          <a:xfrm>
            <a:off x="2207568" y="980728"/>
            <a:ext cx="7920880" cy="5655462"/>
          </a:xfrm>
        </p:spPr>
        <p:txBody>
          <a:bodyPr>
            <a:noAutofit/>
          </a:bodyPr>
          <a:lstStyle/>
          <a:p>
            <a:pPr marL="0" indent="0" algn="thaiDist">
              <a:spcBef>
                <a:spcPts val="0"/>
              </a:spcBef>
              <a:buNone/>
            </a:pPr>
            <a:r>
              <a:rPr lang="en-US" b="1" u="sng" dirty="0">
                <a:solidFill>
                  <a:srgbClr val="FF0000"/>
                </a:solidFill>
                <a:latin typeface="Calibri" panose="020F0502020204030204" pitchFamily="34" charset="0"/>
                <a:cs typeface="Calibri" panose="020F0502020204030204" pitchFamily="34" charset="0"/>
              </a:rPr>
              <a:t>This year  </a:t>
            </a:r>
            <a:endParaRPr lang="th-TH" b="1" u="sng" dirty="0">
              <a:solidFill>
                <a:srgbClr val="FF0000"/>
              </a:solidFill>
              <a:latin typeface="Calibri" panose="020F0502020204030204" pitchFamily="34" charset="0"/>
              <a:cs typeface="TH Niramit AS" panose="02000506000000020004" pitchFamily="2" charset="-34"/>
            </a:endParaRPr>
          </a:p>
          <a:p>
            <a:pPr algn="thaiDist">
              <a:spcBef>
                <a:spcPts val="0"/>
              </a:spcBef>
              <a:buFont typeface="Wingdings" panose="05000000000000000000" pitchFamily="2" charset="2"/>
              <a:buChar char="v"/>
            </a:pPr>
            <a:r>
              <a:rPr lang="en-US" b="1" dirty="0">
                <a:solidFill>
                  <a:srgbClr val="FF0000"/>
                </a:solidFill>
                <a:latin typeface="Calibri" panose="020F0502020204030204" pitchFamily="34" charset="0"/>
                <a:cs typeface="Calibri" panose="020F0502020204030204" pitchFamily="34" charset="0"/>
              </a:rPr>
              <a:t>Hai Tao Cross Border E-commerce from Thailand to China.</a:t>
            </a:r>
            <a:endParaRPr lang="en-US" b="1" dirty="0">
              <a:solidFill>
                <a:srgbClr val="FF0000"/>
              </a:solidFill>
              <a:latin typeface="Calibri" panose="020F0502020204030204" pitchFamily="34" charset="0"/>
              <a:cs typeface="Calibri" panose="020F0502020204030204" pitchFamily="34" charset="0"/>
            </a:endParaRPr>
          </a:p>
          <a:p>
            <a:pPr algn="thaiDist">
              <a:spcBef>
                <a:spcPts val="0"/>
              </a:spcBef>
              <a:buFont typeface="Wingdings" panose="05000000000000000000" pitchFamily="2" charset="2"/>
              <a:buChar char="v"/>
            </a:pPr>
            <a:r>
              <a:rPr lang="en-US" b="1" dirty="0">
                <a:solidFill>
                  <a:srgbClr val="FF0000"/>
                </a:solidFill>
                <a:latin typeface="Calibri" panose="020F0502020204030204" pitchFamily="34" charset="0"/>
                <a:cs typeface="Calibri" panose="020F0502020204030204" pitchFamily="34" charset="0"/>
              </a:rPr>
              <a:t>One day trip : the Travel experiences perspective from Chinese tourists.</a:t>
            </a:r>
            <a:endParaRPr lang="en-US" b="1" dirty="0">
              <a:solidFill>
                <a:srgbClr val="FF0000"/>
              </a:solidFill>
              <a:latin typeface="Calibri" panose="020F0502020204030204" pitchFamily="34" charset="0"/>
              <a:cs typeface="Calibri" panose="020F0502020204030204" pitchFamily="34" charset="0"/>
            </a:endParaRPr>
          </a:p>
          <a:p>
            <a:pPr algn="thaiDist">
              <a:spcBef>
                <a:spcPts val="0"/>
              </a:spcBef>
              <a:buFont typeface="Wingdings" panose="05000000000000000000" pitchFamily="2" charset="2"/>
              <a:buChar char="v"/>
            </a:pPr>
            <a:r>
              <a:rPr lang="en-US" b="1" i="1" dirty="0">
                <a:solidFill>
                  <a:srgbClr val="FF0000"/>
                </a:solidFill>
                <a:latin typeface="Calibri" panose="020F0502020204030204" pitchFamily="34" charset="0"/>
                <a:cs typeface="Calibri" panose="020F0502020204030204" pitchFamily="34" charset="0"/>
              </a:rPr>
              <a:t>Hop on Hop off tours company </a:t>
            </a:r>
            <a:r>
              <a:rPr lang="en-US" b="1" dirty="0">
                <a:solidFill>
                  <a:srgbClr val="FF0000"/>
                </a:solidFill>
                <a:latin typeface="Calibri" panose="020F0502020204030204" pitchFamily="34" charset="0"/>
                <a:cs typeface="Calibri" panose="020F0502020204030204" pitchFamily="34" charset="0"/>
              </a:rPr>
              <a:t>Travel trip routes design for Chinese tourists.</a:t>
            </a:r>
            <a:endParaRPr lang="th-TH" b="1" dirty="0">
              <a:solidFill>
                <a:srgbClr val="FF0000"/>
              </a:solidFill>
              <a:latin typeface="Calibri" panose="020F0502020204030204" pitchFamily="34" charset="0"/>
              <a:cs typeface="TH Niramit AS" panose="02000506000000020004" pitchFamily="2" charset="-34"/>
            </a:endParaRPr>
          </a:p>
          <a:p>
            <a:pPr algn="thaiDist">
              <a:spcBef>
                <a:spcPts val="0"/>
              </a:spcBef>
              <a:buFont typeface="Wingdings" panose="05000000000000000000" pitchFamily="2" charset="2"/>
              <a:buChar char="v"/>
            </a:pPr>
            <a:r>
              <a:rPr lang="en-US" b="1" dirty="0">
                <a:solidFill>
                  <a:srgbClr val="FF0000"/>
                </a:solidFill>
                <a:latin typeface="Calibri" panose="020F0502020204030204" pitchFamily="34" charset="0"/>
                <a:cs typeface="Calibri" panose="020F0502020204030204" pitchFamily="34" charset="0"/>
              </a:rPr>
              <a:t>The popular Local Thai food for the Chinese. </a:t>
            </a:r>
            <a:endParaRPr lang="th-TH" b="1" dirty="0">
              <a:solidFill>
                <a:srgbClr val="FF0000"/>
              </a:solidFill>
              <a:latin typeface="Calibri" panose="020F0502020204030204" pitchFamily="34" charset="0"/>
              <a:cs typeface="TH Niramit AS" panose="02000506000000020004" pitchFamily="2" charset="-34"/>
            </a:endParaRPr>
          </a:p>
          <a:p>
            <a:pPr algn="thaiDist">
              <a:spcBef>
                <a:spcPts val="0"/>
              </a:spcBef>
              <a:buFont typeface="Wingdings" panose="05000000000000000000" pitchFamily="2" charset="2"/>
              <a:buChar char="v"/>
            </a:pPr>
            <a:r>
              <a:rPr lang="en-US" b="1" dirty="0">
                <a:solidFill>
                  <a:srgbClr val="FF0000"/>
                </a:solidFill>
                <a:latin typeface="Calibri" panose="020F0502020204030204" pitchFamily="34" charset="0"/>
                <a:cs typeface="Calibri" panose="020F0502020204030204" pitchFamily="34" charset="0"/>
              </a:rPr>
              <a:t>The popular hotel style for Chinese. </a:t>
            </a:r>
            <a:endParaRPr lang="th-TH" b="1" dirty="0">
              <a:solidFill>
                <a:srgbClr val="FF0000"/>
              </a:solidFill>
              <a:latin typeface="Calibri" panose="020F0502020204030204" pitchFamily="34" charset="0"/>
              <a:cs typeface="TH Niramit AS" panose="02000506000000020004" pitchFamily="2" charset="-34"/>
            </a:endParaRPr>
          </a:p>
          <a:p>
            <a:pPr algn="thaiDist">
              <a:spcBef>
                <a:spcPts val="0"/>
              </a:spcBef>
              <a:buFont typeface="Wingdings" panose="05000000000000000000" pitchFamily="2" charset="2"/>
              <a:buChar char="v"/>
            </a:pPr>
            <a:r>
              <a:rPr lang="en-US" b="1" dirty="0">
                <a:solidFill>
                  <a:srgbClr val="FF0000"/>
                </a:solidFill>
                <a:latin typeface="Calibri" panose="020F0502020204030204" pitchFamily="34" charset="0"/>
                <a:cs typeface="Calibri" panose="020F0502020204030204" pitchFamily="34" charset="0"/>
              </a:rPr>
              <a:t>Building the brand by </a:t>
            </a:r>
            <a:r>
              <a:rPr lang="th-TH" b="1" dirty="0">
                <a:solidFill>
                  <a:srgbClr val="FF0000"/>
                </a:solidFill>
                <a:latin typeface="Calibri" panose="020F0502020204030204" pitchFamily="34" charset="0"/>
                <a:cs typeface="TH Niramit AS" panose="02000506000000020004" pitchFamily="2" charset="-34"/>
              </a:rPr>
              <a:t>“</a:t>
            </a:r>
            <a:r>
              <a:rPr lang="en-US" b="1" dirty="0">
                <a:solidFill>
                  <a:srgbClr val="FF0000"/>
                </a:solidFill>
                <a:latin typeface="Calibri" panose="020F0502020204030204" pitchFamily="34" charset="0"/>
                <a:cs typeface="Calibri" panose="020F0502020204030204" pitchFamily="34" charset="0"/>
              </a:rPr>
              <a:t>Offline to Online”</a:t>
            </a:r>
            <a:endParaRPr lang="en-US" b="1" dirty="0">
              <a:solidFill>
                <a:srgbClr val="FF0000"/>
              </a:solidFill>
              <a:latin typeface="Calibri" panose="020F0502020204030204" pitchFamily="34" charset="0"/>
              <a:cs typeface="Calibri" panose="020F0502020204030204" pitchFamily="34" charset="0"/>
            </a:endParaRPr>
          </a:p>
          <a:p>
            <a:pPr marL="0" indent="0" algn="thaiDist">
              <a:spcBef>
                <a:spcPts val="0"/>
              </a:spcBef>
              <a:buNone/>
            </a:pPr>
            <a:r>
              <a:rPr lang="en-US" sz="1800" b="1" u="sng" dirty="0">
                <a:solidFill>
                  <a:srgbClr val="FFC000"/>
                </a:solidFill>
                <a:latin typeface="Calibri" panose="020F0502020204030204" pitchFamily="34" charset="0"/>
                <a:cs typeface="Calibri" panose="020F0502020204030204" pitchFamily="34" charset="0"/>
              </a:rPr>
              <a:t>Next year </a:t>
            </a:r>
            <a:endParaRPr lang="th-TH" sz="1800" b="1" u="sng" dirty="0">
              <a:solidFill>
                <a:srgbClr val="FFC000"/>
              </a:solidFill>
              <a:latin typeface="Calibri" panose="020F0502020204030204" pitchFamily="34" charset="0"/>
              <a:cs typeface="TH Niramit AS" panose="02000506000000020004" pitchFamily="2" charset="-34"/>
            </a:endParaRPr>
          </a:p>
          <a:p>
            <a:pPr algn="thaiDist">
              <a:spcBef>
                <a:spcPts val="0"/>
              </a:spcBef>
              <a:buFont typeface="Wingdings" panose="05000000000000000000" pitchFamily="2" charset="2"/>
              <a:buChar char="q"/>
            </a:pPr>
            <a:r>
              <a:rPr lang="en-US" sz="1800" b="1" dirty="0">
                <a:solidFill>
                  <a:srgbClr val="FFC000"/>
                </a:solidFill>
                <a:latin typeface="Calibri" panose="020F0502020204030204" pitchFamily="34" charset="0"/>
                <a:cs typeface="Calibri" panose="020F0502020204030204" pitchFamily="34" charset="0"/>
              </a:rPr>
              <a:t>User Generated Content</a:t>
            </a:r>
            <a:r>
              <a:rPr lang="zh-CN" altLang="en-US" sz="1800" b="1" dirty="0">
                <a:solidFill>
                  <a:srgbClr val="FFC000"/>
                </a:solidFill>
                <a:latin typeface="Calibri" panose="020F0502020204030204" pitchFamily="34" charset="0"/>
                <a:cs typeface="Calibri" panose="020F0502020204030204" pitchFamily="34" charset="0"/>
              </a:rPr>
              <a:t>：</a:t>
            </a:r>
            <a:r>
              <a:rPr lang="en-US" altLang="zh-CN" sz="1800" b="1" dirty="0">
                <a:solidFill>
                  <a:srgbClr val="FFC000"/>
                </a:solidFill>
                <a:latin typeface="Calibri" panose="020F0502020204030204" pitchFamily="34" charset="0"/>
                <a:cs typeface="Calibri" panose="020F0502020204030204" pitchFamily="34" charset="0"/>
              </a:rPr>
              <a:t>to develop the travel trip routes depending on the </a:t>
            </a:r>
            <a:r>
              <a:rPr lang="th-TH" altLang="zh-CN" sz="1800" b="1" dirty="0">
                <a:solidFill>
                  <a:srgbClr val="FFC000"/>
                </a:solidFill>
                <a:latin typeface="Calibri" panose="020F0502020204030204" pitchFamily="34" charset="0"/>
                <a:cs typeface="TH Niramit AS" panose="02000506000000020004" pitchFamily="2" charset="-34"/>
              </a:rPr>
              <a:t> </a:t>
            </a:r>
            <a:r>
              <a:rPr lang="en-US" altLang="zh-CN" sz="1800" b="1" dirty="0">
                <a:solidFill>
                  <a:srgbClr val="FFC000"/>
                </a:solidFill>
                <a:latin typeface="Calibri" panose="020F0502020204030204" pitchFamily="34" charset="0"/>
                <a:cs typeface="Calibri" panose="020F0502020204030204" pitchFamily="34" charset="0"/>
              </a:rPr>
              <a:t>tourists’ demands. </a:t>
            </a:r>
            <a:endParaRPr lang="en-US" altLang="zh-CN" sz="1800" b="1" dirty="0">
              <a:solidFill>
                <a:srgbClr val="FFC000"/>
              </a:solidFill>
              <a:latin typeface="Calibri" panose="020F0502020204030204" pitchFamily="34" charset="0"/>
              <a:cs typeface="Calibri" panose="020F0502020204030204" pitchFamily="34" charset="0"/>
            </a:endParaRPr>
          </a:p>
          <a:p>
            <a:pPr algn="thaiDist">
              <a:spcBef>
                <a:spcPts val="0"/>
              </a:spcBef>
              <a:buFont typeface="Wingdings" panose="05000000000000000000" pitchFamily="2" charset="2"/>
              <a:buChar char="q"/>
            </a:pPr>
            <a:r>
              <a:rPr lang="en-US" sz="1800" b="1" dirty="0">
                <a:solidFill>
                  <a:srgbClr val="FFC000"/>
                </a:solidFill>
                <a:latin typeface="Calibri" panose="020F0502020204030204" pitchFamily="34" charset="0"/>
                <a:cs typeface="Calibri" panose="020F0502020204030204" pitchFamily="34" charset="0"/>
              </a:rPr>
              <a:t>To create the value of Thai products during the Thailand traditional festivals and the important festivals of China.</a:t>
            </a:r>
            <a:endParaRPr lang="th-TH" sz="1800" b="1" dirty="0">
              <a:solidFill>
                <a:srgbClr val="FFC000"/>
              </a:solidFill>
              <a:latin typeface="Calibri" panose="020F0502020204030204" pitchFamily="34" charset="0"/>
              <a:cs typeface="TH Niramit AS" panose="02000506000000020004" pitchFamily="2" charset="-34"/>
            </a:endParaRPr>
          </a:p>
          <a:p>
            <a:pPr algn="thaiDist">
              <a:spcBef>
                <a:spcPts val="0"/>
              </a:spcBef>
              <a:buFont typeface="Wingdings" panose="05000000000000000000" pitchFamily="2" charset="2"/>
              <a:buChar char="q"/>
            </a:pPr>
            <a:r>
              <a:rPr lang="en-US" sz="1800" b="1" dirty="0">
                <a:solidFill>
                  <a:srgbClr val="FFC000"/>
                </a:solidFill>
                <a:latin typeface="Calibri" panose="020F0502020204030204" pitchFamily="34" charset="0"/>
                <a:cs typeface="Calibri" panose="020F0502020204030204" pitchFamily="34" charset="0"/>
              </a:rPr>
              <a:t>To develop the PR activities  for the tourism and premium products through </a:t>
            </a:r>
            <a:r>
              <a:rPr lang="en-US" sz="1800" b="1" i="1" dirty="0">
                <a:solidFill>
                  <a:schemeClr val="accent3"/>
                </a:solidFill>
                <a:latin typeface="Calibri" panose="020F0502020204030204" pitchFamily="34" charset="0"/>
                <a:cs typeface="Calibri" panose="020F0502020204030204" pitchFamily="34" charset="0"/>
              </a:rPr>
              <a:t>Net Idol China</a:t>
            </a:r>
            <a:endParaRPr lang="en-US" sz="1800" b="1" i="1" dirty="0">
              <a:solidFill>
                <a:schemeClr val="accent3"/>
              </a:solidFill>
              <a:latin typeface="Calibri" panose="020F0502020204030204" pitchFamily="34" charset="0"/>
              <a:cs typeface="Calibri" panose="020F0502020204030204" pitchFamily="34" charset="0"/>
            </a:endParaRPr>
          </a:p>
          <a:p>
            <a:pPr algn="thaiDist">
              <a:spcBef>
                <a:spcPts val="0"/>
              </a:spcBef>
              <a:buFont typeface="Wingdings" panose="05000000000000000000" pitchFamily="2" charset="2"/>
              <a:buChar char="q"/>
            </a:pPr>
            <a:r>
              <a:rPr lang="en-US" altLang="zh-CN" sz="1800" b="1" dirty="0">
                <a:solidFill>
                  <a:schemeClr val="accent3"/>
                </a:solidFill>
                <a:latin typeface="Calibri" panose="020F0502020204030204" pitchFamily="34" charset="0"/>
                <a:cs typeface="Calibri" panose="020F0502020204030204" pitchFamily="34" charset="0"/>
              </a:rPr>
              <a:t>To find the key suc</a:t>
            </a:r>
            <a:r>
              <a:rPr lang="en-US" altLang="zh-CN" sz="1800" b="1" dirty="0">
                <a:solidFill>
                  <a:srgbClr val="FFC000"/>
                </a:solidFill>
                <a:latin typeface="Calibri" panose="020F0502020204030204" pitchFamily="34" charset="0"/>
                <a:cs typeface="Calibri" panose="020F0502020204030204" pitchFamily="34" charset="0"/>
              </a:rPr>
              <a:t>cess factors  of Thai products in China market.</a:t>
            </a:r>
            <a:endParaRPr lang="th-TH" altLang="zh-CN" sz="1800" b="1" dirty="0">
              <a:solidFill>
                <a:srgbClr val="FFC000"/>
              </a:solidFill>
              <a:latin typeface="Calibri" panose="020F0502020204030204" pitchFamily="34" charset="0"/>
              <a:cs typeface="TH Niramit AS" panose="02000506000000020004" pitchFamily="2" charset="-34"/>
            </a:endParaRPr>
          </a:p>
          <a:p>
            <a:pPr algn="thaiDist">
              <a:spcBef>
                <a:spcPts val="0"/>
              </a:spcBef>
              <a:buFont typeface="Wingdings" panose="05000000000000000000" pitchFamily="2" charset="2"/>
              <a:buChar char="q"/>
            </a:pPr>
            <a:r>
              <a:rPr lang="en-US" altLang="zh-CN" sz="1800" b="1" dirty="0">
                <a:solidFill>
                  <a:srgbClr val="FFC000"/>
                </a:solidFill>
                <a:latin typeface="Calibri" panose="020F0502020204030204" pitchFamily="34" charset="0"/>
                <a:cs typeface="Calibri" panose="020F0502020204030204" pitchFamily="34" charset="0"/>
              </a:rPr>
              <a:t>To analysis the value of Thai Products in terms of the price for Chinese. </a:t>
            </a:r>
            <a:endParaRPr lang="th-TH" altLang="zh-CN" sz="1800" b="1" dirty="0">
              <a:solidFill>
                <a:srgbClr val="FFC000"/>
              </a:solidFill>
              <a:latin typeface="Calibri" panose="020F0502020204030204" pitchFamily="34" charset="0"/>
              <a:cs typeface="TH Niramit AS" panose="02000506000000020004" pitchFamily="2" charset="-34"/>
            </a:endParaRPr>
          </a:p>
          <a:p>
            <a:pPr algn="thaiDist">
              <a:spcBef>
                <a:spcPts val="0"/>
              </a:spcBef>
              <a:buFont typeface="Wingdings" panose="05000000000000000000" pitchFamily="2" charset="2"/>
              <a:buChar char="q"/>
            </a:pPr>
            <a:r>
              <a:rPr lang="en-US" altLang="zh-CN" sz="1800" b="1" dirty="0">
                <a:solidFill>
                  <a:srgbClr val="FFC000"/>
                </a:solidFill>
                <a:latin typeface="Calibri" panose="020F0502020204030204" pitchFamily="34" charset="0"/>
                <a:cs typeface="Calibri" panose="020F0502020204030204" pitchFamily="34" charset="0"/>
              </a:rPr>
              <a:t>Chinese travel language  and MICE</a:t>
            </a:r>
            <a:r>
              <a:rPr lang="en-US" altLang="zh-CN" sz="1800" b="1" dirty="0">
                <a:solidFill>
                  <a:srgbClr val="00B0F0"/>
                </a:solidFill>
                <a:latin typeface="Calibri" panose="020F0502020204030204" pitchFamily="34" charset="0"/>
                <a:cs typeface="Calibri" panose="020F0502020204030204" pitchFamily="34" charset="0"/>
              </a:rPr>
              <a:t>(</a:t>
            </a:r>
            <a:r>
              <a:rPr lang="en-US" sz="1800" dirty="0"/>
              <a:t>Meetings, Incentives, Conferences, and Events</a:t>
            </a:r>
            <a:r>
              <a:rPr lang="en-US" altLang="zh-CN" sz="1800" b="1" dirty="0">
                <a:solidFill>
                  <a:schemeClr val="accent1"/>
                </a:solidFill>
                <a:latin typeface="Calibri" panose="020F0502020204030204" pitchFamily="34" charset="0"/>
                <a:cs typeface="Calibri" panose="020F0502020204030204" pitchFamily="34" charset="0"/>
              </a:rPr>
              <a:t> </a:t>
            </a:r>
            <a:r>
              <a:rPr lang="en-US" altLang="zh-CN" sz="1800" b="1" dirty="0">
                <a:solidFill>
                  <a:srgbClr val="00B0F0"/>
                </a:solidFill>
                <a:latin typeface="Calibri" panose="020F0502020204030204" pitchFamily="34" charset="0"/>
                <a:cs typeface="Calibri" panose="020F0502020204030204" pitchFamily="34" charset="0"/>
              </a:rPr>
              <a:t>)</a:t>
            </a:r>
            <a:endParaRPr lang="th-TH" altLang="zh-CN" sz="1800" b="1" dirty="0">
              <a:solidFill>
                <a:srgbClr val="00B0F0"/>
              </a:solidFill>
              <a:latin typeface="Calibri" panose="020F0502020204030204" pitchFamily="34" charset="0"/>
              <a:cs typeface="TH Niramit AS" panose="02000506000000020004" pitchFamily="2" charset="-34"/>
            </a:endParaRPr>
          </a:p>
          <a:p>
            <a:pPr marL="0" indent="0" algn="thaiDist">
              <a:spcBef>
                <a:spcPts val="0"/>
              </a:spcBef>
              <a:buNone/>
            </a:pPr>
            <a:endParaRPr lang="en-US" altLang="zh-CN" sz="1600" dirty="0">
              <a:solidFill>
                <a:srgbClr val="FFC000"/>
              </a:solidFill>
              <a:latin typeface="Calibri" panose="020F0502020204030204" pitchFamily="34" charset="0"/>
              <a:cs typeface="Calibri" panose="020F0502020204030204" pitchFamily="34" charset="0"/>
            </a:endParaRPr>
          </a:p>
          <a:p>
            <a:pPr marL="0" indent="0" algn="thaiDist">
              <a:spcBef>
                <a:spcPts val="0"/>
              </a:spcBef>
              <a:buNone/>
            </a:pPr>
            <a:endParaRPr lang="en-US" sz="1600" dirty="0">
              <a:solidFill>
                <a:srgbClr val="FFC0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arn(inVertic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arn(inVertic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arn(inVertical)">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arn(inVertical)">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barn(inVertical)">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0" y="822178"/>
            <a:ext cx="2652664" cy="5332491"/>
          </a:xfr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4692" y="822176"/>
            <a:ext cx="3123446" cy="5338497"/>
          </a:xfrm>
          <a:prstGeom prst="rect">
            <a:avLst/>
          </a:prstGeom>
        </p:spPr>
      </p:pic>
      <p:sp>
        <p:nvSpPr>
          <p:cNvPr id="11" name="TextBox 10"/>
          <p:cNvSpPr txBox="1"/>
          <p:nvPr/>
        </p:nvSpPr>
        <p:spPr>
          <a:xfrm>
            <a:off x="2915215" y="121264"/>
            <a:ext cx="5803271" cy="523220"/>
          </a:xfrm>
          <a:prstGeom prst="rect">
            <a:avLst/>
          </a:prstGeom>
          <a:noFill/>
        </p:spPr>
        <p:txBody>
          <a:bodyPr wrap="square" rtlCol="0">
            <a:spAutoFit/>
          </a:bodyPr>
          <a:lstStyle/>
          <a:p>
            <a:pPr algn="ctr"/>
            <a:r>
              <a:rPr lang="en-US" altLang="zh-CN" sz="2800" b="1" dirty="0"/>
              <a:t>CIC Working achievement</a:t>
            </a:r>
            <a:endParaRPr lang="en-US" sz="2800" b="1"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5672" y="679008"/>
            <a:ext cx="3136328" cy="5475659"/>
          </a:xfrm>
          <a:prstGeom prst="rect">
            <a:avLst/>
          </a:prstGeom>
        </p:spPr>
      </p:pic>
      <p:sp>
        <p:nvSpPr>
          <p:cNvPr id="14" name="Oval 13"/>
          <p:cNvSpPr/>
          <p:nvPr/>
        </p:nvSpPr>
        <p:spPr>
          <a:xfrm>
            <a:off x="9539497" y="3684761"/>
            <a:ext cx="2462544" cy="153003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a:solidFill>
                  <a:srgbClr val="FF0000"/>
                </a:solidFill>
              </a:rPr>
              <a:t>feedback</a:t>
            </a:r>
            <a:endParaRPr lang="en-US" sz="2400" b="1" dirty="0">
              <a:solidFill>
                <a:srgbClr val="FF0000"/>
              </a:solidFill>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2954" y="822176"/>
            <a:ext cx="3291359" cy="5332491"/>
          </a:xfrm>
          <a:prstGeom prst="rect">
            <a:avLst/>
          </a:prstGeom>
        </p:spPr>
      </p:pic>
      <p:sp>
        <p:nvSpPr>
          <p:cNvPr id="16" name="Right Arrow 15"/>
          <p:cNvSpPr/>
          <p:nvPr/>
        </p:nvSpPr>
        <p:spPr>
          <a:xfrm>
            <a:off x="8276883" y="3923546"/>
            <a:ext cx="1219034" cy="10456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Flowchart: Decision 19"/>
          <p:cNvSpPr/>
          <p:nvPr/>
        </p:nvSpPr>
        <p:spPr>
          <a:xfrm>
            <a:off x="-29177" y="3684761"/>
            <a:ext cx="2944392" cy="1459871"/>
          </a:xfrm>
          <a:prstGeom prst="flowChartDecisio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Consultant</a:t>
            </a:r>
            <a:endParaRPr lang="en-US" dirty="0"/>
          </a:p>
        </p:txBody>
      </p:sp>
      <p:sp>
        <p:nvSpPr>
          <p:cNvPr id="21" name="Plus 20"/>
          <p:cNvSpPr/>
          <p:nvPr/>
        </p:nvSpPr>
        <p:spPr>
          <a:xfrm>
            <a:off x="3603140" y="3923546"/>
            <a:ext cx="1032095" cy="1109050"/>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Flowchart: Decision 21"/>
          <p:cNvSpPr/>
          <p:nvPr/>
        </p:nvSpPr>
        <p:spPr>
          <a:xfrm>
            <a:off x="5244648" y="3804153"/>
            <a:ext cx="2812142" cy="1284460"/>
          </a:xfrm>
          <a:prstGeom prst="flowChartDecisi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Chinese PR content</a:t>
            </a:r>
            <a:endParaRPr lang="en-US"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6273</Words>
  <Application>WPS 演示</Application>
  <PresentationFormat>Widescreen</PresentationFormat>
  <Paragraphs>254</Paragraphs>
  <Slides>31</Slides>
  <Notes>4</Notes>
  <HiddenSlides>0</HiddenSlides>
  <MMClips>0</MMClips>
  <ScaleCrop>false</ScaleCrop>
  <HeadingPairs>
    <vt:vector size="6" baseType="variant">
      <vt:variant>
        <vt:lpstr>已用的字体</vt:lpstr>
      </vt:variant>
      <vt:variant>
        <vt:i4>20</vt:i4>
      </vt:variant>
      <vt:variant>
        <vt:lpstr>主题</vt:lpstr>
      </vt:variant>
      <vt:variant>
        <vt:i4>6</vt:i4>
      </vt:variant>
      <vt:variant>
        <vt:lpstr>幻灯片标题</vt:lpstr>
      </vt:variant>
      <vt:variant>
        <vt:i4>31</vt:i4>
      </vt:variant>
    </vt:vector>
  </HeadingPairs>
  <TitlesOfParts>
    <vt:vector size="57" baseType="lpstr">
      <vt:lpstr>Arial</vt:lpstr>
      <vt:lpstr>宋体</vt:lpstr>
      <vt:lpstr>Wingdings</vt:lpstr>
      <vt:lpstr>Wingdings 3</vt:lpstr>
      <vt:lpstr>Arial</vt:lpstr>
      <vt:lpstr>Arial Unicode MS</vt:lpstr>
      <vt:lpstr>inherit</vt:lpstr>
      <vt:lpstr>Calibri</vt:lpstr>
      <vt:lpstr>TH SarabunPSK</vt:lpstr>
      <vt:lpstr>TH Niramit AS</vt:lpstr>
      <vt:lpstr>Segoe Print</vt:lpstr>
      <vt:lpstr>Century Gothic</vt:lpstr>
      <vt:lpstr>微软雅黑</vt:lpstr>
      <vt:lpstr>Arial Unicode MS</vt:lpstr>
      <vt:lpstr>Symbol</vt:lpstr>
      <vt:lpstr>Times New Roman</vt:lpstr>
      <vt:lpstr>Times New Roman</vt:lpstr>
      <vt:lpstr>Microsoft Sans Serif</vt:lpstr>
      <vt:lpstr>Leelawadee UI</vt:lpstr>
      <vt:lpstr>Calibri Light</vt:lpstr>
      <vt:lpstr>Office Theme</vt:lpstr>
      <vt:lpstr>1_Ion</vt:lpstr>
      <vt:lpstr>2_Ion</vt:lpstr>
      <vt:lpstr>3_Ion</vt:lpstr>
      <vt:lpstr>Ion</vt:lpstr>
      <vt:lpstr>Office 主题</vt:lpstr>
      <vt:lpstr>College of Arts, Media and Technology of Chiang Mai University  清迈大学艺术，传媒与技术学院</vt:lpstr>
      <vt:lpstr>Mission</vt:lpstr>
      <vt:lpstr>使命</vt:lpstr>
      <vt:lpstr>The Center provides the Service based on “3K”</vt:lpstr>
      <vt:lpstr>中心基于“3K” 提供服务服务</vt:lpstr>
      <vt:lpstr> Service of CIC</vt:lpstr>
      <vt:lpstr> CIC的服务</vt:lpstr>
      <vt:lpstr>The CIC program’s plan as follows </vt:lpstr>
      <vt:lpstr>PowerPoint 演示文稿</vt:lpstr>
      <vt:lpstr>PowerPoint 演示文稿</vt:lpstr>
      <vt:lpstr>Working achievement</vt:lpstr>
      <vt:lpstr>Working achievement</vt:lpstr>
      <vt:lpstr>Working achievement</vt:lpstr>
      <vt:lpstr>Working achievement</vt:lpstr>
      <vt:lpstr>Working achievement</vt:lpstr>
      <vt:lpstr>Working achievement</vt:lpstr>
      <vt:lpstr>PowerPoint 演示文稿</vt:lpstr>
      <vt:lpstr>PowerPoint 演示文稿</vt:lpstr>
      <vt:lpstr>PowerPoint 演示文稿</vt:lpstr>
      <vt:lpstr>Online Marketing Based on Social Media</vt:lpstr>
      <vt:lpstr>Why we choose social media ?</vt:lpstr>
      <vt:lpstr>Cheaper and Effeciency than Other Channels</vt:lpstr>
      <vt:lpstr>Net idol in Social Media</vt:lpstr>
      <vt:lpstr>PowerPoint 演示文稿</vt:lpstr>
      <vt:lpstr>PowerPoint 演示文稿</vt:lpstr>
      <vt:lpstr>How to connect Online Marketing with Social media in China?</vt:lpstr>
      <vt:lpstr>How to sell thailand products in chinese social media? (The example is about real product- thailand cosmetic)</vt:lpstr>
      <vt:lpstr>PowerPoint 演示文稿</vt:lpstr>
      <vt:lpstr>The Sample:Advertisements for Service</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of Arts, Media and Technology of Chiang Mai University</dc:title>
  <dc:creator>qingwei shen</dc:creator>
  <cp:lastModifiedBy>南方姑娘</cp:lastModifiedBy>
  <cp:revision>50</cp:revision>
  <dcterms:created xsi:type="dcterms:W3CDTF">2017-10-23T08:14:00Z</dcterms:created>
  <dcterms:modified xsi:type="dcterms:W3CDTF">2018-04-25T04:50:44Z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